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6" r:id="rId4"/>
    <p:sldId id="25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7"/>
    <p:restoredTop sz="93736"/>
  </p:normalViewPr>
  <p:slideViewPr>
    <p:cSldViewPr snapToGrid="0" snapToObjects="1">
      <p:cViewPr varScale="1">
        <p:scale>
          <a:sx n="74" d="100"/>
          <a:sy n="74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57;&#1083;&#1072;&#1081;&#1076;&#1099;%20&#1082;%20&#1086;&#1090;&#1095;&#1077;&#1090;&#1091;%20%20&#1087;&#1086;%20&#1073;&#1102;&#1076;&#1078;&#1077;&#1090;&#1091;%20-&#1089;&#1091;&#1073;&#1073;&#1086;&#1090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USADM-TS\All_doc\&#1044;&#1051;&#1071;%20&#1048;&#1074;&#1072;&#1085;&#1086;&#1074;&#1086;&#1081;%20&#1051;&#1102;&#1073;&#1086;&#1074;&#1080;%20&#1056;&#1086;&#1084;&#1072;&#1085;&#1086;&#1074;&#1085;&#1099;\01.%20&#1057;&#1054;&#1042;&#1045;&#1058;%20&#1044;&#1045;&#1055;&#1059;&#1058;&#1040;&#1058;&#1054;&#1042;%203-4%20&#1089;&#1086;&#1079;&#1099;&#1074;\&#1057;&#1083;&#1072;&#1081;&#1076;&#1099;\&#1057;&#1083;&#1072;&#1081;&#1076;&#1099;%20&#1082;%20&#1086;&#1090;&#1095;&#1077;&#1090;&#1091;%20%20&#1087;&#1086;%20&#1073;&#1102;&#1076;&#1078;&#1077;&#1090;&#1091;%20-&#1089;&#1091;&#1073;&#1073;&#1086;&#1090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Сусанинского поселения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</a:p>
        </c:rich>
      </c:tx>
      <c:layout>
        <c:manualLayout>
          <c:xMode val="edge"/>
          <c:yMode val="edge"/>
          <c:x val="0.17098145661289119"/>
          <c:y val="1.725806882662797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46211109573989E-2"/>
          <c:y val="0.12674064960629922"/>
          <c:w val="0.84615770535911161"/>
          <c:h val="0.7787067860132017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3F6-4E9F-883A-F49EFB0B4CA1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3F6-4E9F-883A-F49EFB0B4CA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3F6-4E9F-883A-F49EFB0B4CA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19D9AA7-1F48-4E7C-8DE8-016CF3DFD62D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 dirty="0"/>
                      <a:t>
</a:t>
                    </a:r>
                    <a:r>
                      <a:rPr lang="ru-RU" sz="1800" baseline="0" dirty="0" smtClean="0"/>
                      <a:t>20% </a:t>
                    </a:r>
                    <a:r>
                      <a:rPr lang="ru-RU" sz="1800" baseline="0" dirty="0"/>
                      <a:t>-  </a:t>
                    </a:r>
                    <a:r>
                      <a:rPr lang="ru-RU" sz="1800" baseline="0" dirty="0" smtClean="0"/>
                      <a:t>13965,0 </a:t>
                    </a:r>
                    <a:r>
                      <a:rPr lang="ru-RU" sz="1800" baseline="0" dirty="0" err="1"/>
                      <a:t>тыс.рублей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F6-4E9F-883A-F49EFB0B4CA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F726C8C-5C0E-42FD-B679-C1F7D52A0FB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78% </a:t>
                    </a:r>
                    <a:r>
                      <a:rPr lang="ru-RU" baseline="0" dirty="0"/>
                      <a:t>- </a:t>
                    </a:r>
                    <a:r>
                      <a:rPr lang="ru-RU" baseline="0" dirty="0" smtClean="0"/>
                      <a:t>55179,5 </a:t>
                    </a:r>
                    <a:r>
                      <a:rPr lang="ru-RU" baseline="0" dirty="0"/>
                      <a:t>тыс. рублей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F6-4E9F-883A-F49EFB0B4CA1}"/>
                </c:ext>
              </c:extLst>
            </c:dLbl>
            <c:dLbl>
              <c:idx val="2"/>
              <c:layout>
                <c:manualLayout>
                  <c:x val="9.1664577984310727E-2"/>
                  <c:y val="1.5621477428744594E-2"/>
                </c:manualLayout>
              </c:layout>
              <c:tx>
                <c:rich>
                  <a:bodyPr/>
                  <a:lstStyle/>
                  <a:p>
                    <a:fld id="{7AB17B29-3286-4FAC-ACCF-81BED496EF67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 dirty="0"/>
                      <a:t>
</a:t>
                    </a:r>
                    <a:fld id="{8A166980-1B58-4494-98F2-60C74F8AF3EA}" type="PERCENTAGE">
                      <a:rPr lang="ru-RU" sz="1800" baseline="0"/>
                      <a:pPr/>
                      <a:t>[ПРОЦЕНТ]</a:t>
                    </a:fld>
                    <a:r>
                      <a:rPr lang="ru-RU" sz="1800" baseline="0" dirty="0"/>
                      <a:t> - </a:t>
                    </a:r>
                    <a:r>
                      <a:rPr lang="ru-RU" sz="1800" baseline="0" dirty="0" smtClean="0"/>
                      <a:t>1483,5 </a:t>
                    </a:r>
                    <a:r>
                      <a:rPr lang="ru-RU" sz="1800" baseline="0" dirty="0" err="1"/>
                      <a:t>тыс.рублей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F6-4E9F-883A-F49EFB0B4C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'[1]Лист1- не надо'!$A$4:$A$6</c:f>
              <c:strCache>
                <c:ptCount val="3"/>
                <c:pt idx="0">
                  <c:v>Безвозмездные поступления от других бюджетов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'[1]Лист1- не надо'!$B$4:$B$6</c:f>
              <c:numCache>
                <c:formatCode>General</c:formatCode>
                <c:ptCount val="3"/>
                <c:pt idx="0">
                  <c:v>18261</c:v>
                </c:pt>
                <c:pt idx="1">
                  <c:v>32009</c:v>
                </c:pt>
                <c:pt idx="2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6-4E9F-883A-F49EFB0B4CA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рублей)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470552008870888"/>
          <c:y val="0.17501223086784992"/>
          <c:w val="0.41287516419104775"/>
          <c:h val="0.824987769132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налоговых и неналоговых доходов на 2020 год (тыс. рублей)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24C-45AF-82BC-3214FD0FF8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24C-45AF-82BC-3214FD0FF8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4C-45AF-82BC-3214FD0FF8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4C-45AF-82BC-3214FD0FF8E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4C-45AF-82BC-3214FD0FF8E6}"/>
              </c:ext>
            </c:extLst>
          </c:dPt>
          <c:dLbls>
            <c:dLbl>
              <c:idx val="0"/>
              <c:layout>
                <c:manualLayout>
                  <c:x val="2.5524400022683261E-2"/>
                  <c:y val="3.2610158423062661E-2"/>
                </c:manualLayout>
              </c:layout>
              <c:tx>
                <c:rich>
                  <a:bodyPr/>
                  <a:lstStyle/>
                  <a:p>
                    <a:fld id="{292096F0-60E4-4B6E-A371-81D97FEC2545}" type="VALUE">
                      <a:rPr lang="en-US" sz="2400" b="1" i="0" u="none" strike="noStrike" kern="12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24C-45AF-82BC-3214FD0FF8E6}"/>
                </c:ext>
              </c:extLst>
            </c:dLbl>
            <c:dLbl>
              <c:idx val="1"/>
              <c:layout>
                <c:manualLayout>
                  <c:x val="3.0234796661705761E-2"/>
                  <c:y val="-4.54737357662607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E53ED3-1607-484F-9593-2395AD4C94A7}" type="VALUE">
                      <a:rPr lang="en-US" sz="2400" b="1" i="0" u="none" strike="noStrike" kern="12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339738731428244E-2"/>
                      <c:h val="4.9596961841448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4C-45AF-82BC-3214FD0FF8E6}"/>
                </c:ext>
              </c:extLst>
            </c:dLbl>
            <c:dLbl>
              <c:idx val="2"/>
              <c:layout>
                <c:manualLayout>
                  <c:x val="-9.2211133201310219E-3"/>
                  <c:y val="3.2598409818781593E-2"/>
                </c:manualLayout>
              </c:layout>
              <c:tx>
                <c:rich>
                  <a:bodyPr/>
                  <a:lstStyle/>
                  <a:p>
                    <a:fld id="{849B487C-FDC5-426A-B160-4C1AB1A5F569}" type="VALUE">
                      <a:rPr lang="en-US" sz="2400" b="1" i="0" u="none" strike="noStrike" kern="12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4C-45AF-82BC-3214FD0FF8E6}"/>
                </c:ext>
              </c:extLst>
            </c:dLbl>
            <c:dLbl>
              <c:idx val="3"/>
              <c:layout>
                <c:manualLayout>
                  <c:x val="-2.9336329210000695E-2"/>
                  <c:y val="-0.1114020967444160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41750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C-45AF-82BC-3214FD0FF8E6}"/>
                </c:ext>
              </c:extLst>
            </c:dLbl>
            <c:dLbl>
              <c:idx val="4"/>
              <c:layout>
                <c:manualLayout>
                  <c:x val="2.1625561103452505E-2"/>
                  <c:y val="3.28590915124725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844F13-D941-4634-B263-DFF881DB2BCC}" type="VALUE">
                      <a:rPr lang="en-US" sz="24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843749999999993E-2"/>
                      <c:h val="9.55312441233240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4C-45AF-82BC-3214FD0F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9728,00</c:v>
                </c:pt>
                <c:pt idx="1">
                  <c:v>Акцизы по подакцизным товарам (продукции), производимым на территории РФ 3172,00</c:v>
                </c:pt>
                <c:pt idx="2">
                  <c:v>Налог на имущество физических лиц 529,5</c:v>
                </c:pt>
                <c:pt idx="3">
                  <c:v>Земельный налог 41750,0</c:v>
                </c:pt>
                <c:pt idx="4">
                  <c:v>Неналоговые доходы 1483,5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9728</c:v>
                </c:pt>
                <c:pt idx="1">
                  <c:v>3172</c:v>
                </c:pt>
                <c:pt idx="2">
                  <c:v>529.5</c:v>
                </c:pt>
                <c:pt idx="3">
                  <c:v>41750</c:v>
                </c:pt>
                <c:pt idx="4">
                  <c:v>1483.5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C-45AF-82BC-3214FD0FF8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696447119061014E-5"/>
          <c:y val="0.13122748502052953"/>
          <c:w val="0.31020992625510674"/>
          <c:h val="0.36353843548261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поступления  в бюджет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>
              <a:defRPr sz="1800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(тысяч рублей)</a:t>
            </a:r>
          </a:p>
        </c:rich>
      </c:tx>
      <c:layout>
        <c:manualLayout>
          <c:xMode val="edge"/>
          <c:yMode val="edge"/>
          <c:x val="0.1524290312532848"/>
          <c:y val="2.0990553562779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739160470413624E-2"/>
          <c:y val="0.23031608116199254"/>
          <c:w val="0.84496456697230304"/>
          <c:h val="0.73100706237398838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47F-4181-A8AD-2404919B59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47F-4181-A8AD-2404919B59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47F-4181-A8AD-2404919B59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73BD6A-ADDF-4748-B36F-17A8BB70235E}" type="CATEGORYNAME">
                      <a:rPr lang="ru-RU"/>
                      <a:pPr>
                        <a:defRPr sz="14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72</a:t>
                    </a:r>
                    <a:r>
                      <a:rPr lang="ru-RU" baseline="0" dirty="0"/>
                      <a:t>%  - </a:t>
                    </a:r>
                    <a:r>
                      <a:rPr lang="ru-RU" baseline="0" dirty="0" smtClean="0"/>
                      <a:t>10080,5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50581598216783"/>
                      <c:h val="0.186258352952958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7F-4181-A8AD-2404919B593C}"/>
                </c:ext>
              </c:extLst>
            </c:dLbl>
            <c:dLbl>
              <c:idx val="1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7AF51C-F67E-4E6D-B223-CA2EDD1C2DF9}" type="CATEGORYNAME">
                      <a:rPr lang="ru-RU" smtClean="0"/>
                      <a:pPr>
                        <a:defRPr sz="1400" spc="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 smtClean="0"/>
                      <a:t> и субвенции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15% </a:t>
                    </a:r>
                    <a:r>
                      <a:rPr lang="ru-RU" baseline="0" dirty="0"/>
                      <a:t>- </a:t>
                    </a:r>
                    <a:r>
                      <a:rPr lang="ru-RU" baseline="0" dirty="0" smtClean="0"/>
                      <a:t>2130,7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7F-4181-A8AD-2404919B593C}"/>
                </c:ext>
              </c:extLst>
            </c:dLbl>
            <c:dLbl>
              <c:idx val="2"/>
              <c:layout>
                <c:manualLayout>
                  <c:x val="1.3763109234134386E-2"/>
                  <c:y val="-1.05290193868264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Иные межбюджетные трансферты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13% </a:t>
                    </a:r>
                    <a:r>
                      <a:rPr lang="ru-RU" baseline="0" dirty="0"/>
                      <a:t>- </a:t>
                    </a:r>
                    <a:r>
                      <a:rPr lang="ru-RU" baseline="0" dirty="0" smtClean="0"/>
                      <a:t>1753,8</a:t>
                    </a:r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7F-4181-A8AD-2404919B5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 1'!$A$8:$A$10</c:f>
              <c:strCache>
                <c:ptCount val="3"/>
                <c:pt idx="0">
                  <c:v>Дотация на выравнивание уровня бюджетной обеспеченности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'к 1'!$B$8:$B$10</c:f>
              <c:numCache>
                <c:formatCode>#,##0.0</c:formatCode>
                <c:ptCount val="3"/>
                <c:pt idx="0">
                  <c:v>10080.5</c:v>
                </c:pt>
                <c:pt idx="1">
                  <c:v>1849.3</c:v>
                </c:pt>
                <c:pt idx="2">
                  <c:v>281.39999999999998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7F-4181-A8AD-2404919B593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72023591853125E-2"/>
          <c:y val="7.9652985938167026E-2"/>
          <c:w val="0.90628179801054798"/>
          <c:h val="0.82308070102323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подпрограммы на 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2F-4125-8993-92B62BA90C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2F-4125-8993-92B62BA90C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2F-4125-8993-92B62BA90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2F-4125-8993-92B62BA90C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F2F-4125-8993-92B62BA90C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F2F-4125-8993-92B62BA90C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F2F-4125-8993-92B62BA90C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F2F-4125-8993-92B62BA90C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F2F-4125-8993-92B62BA90CC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2F-4125-8993-92B62BA90CC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F2F-4125-8993-92B62BA90CCF}"/>
              </c:ext>
            </c:extLst>
          </c:dPt>
          <c:dLbls>
            <c:dLbl>
              <c:idx val="0"/>
              <c:layout>
                <c:manualLayout>
                  <c:x val="0.278184071945193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AF7040-F42E-4CFA-95E9-5A4121A77A96}" type="CATEGORYNAME">
                      <a:rPr lang="ru-RU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2F-4125-8993-92B62BA90CCF}"/>
                </c:ext>
              </c:extLst>
            </c:dLbl>
            <c:dLbl>
              <c:idx val="1"/>
              <c:layout>
                <c:manualLayout>
                  <c:x val="0.32622389159838006"/>
                  <c:y val="0.474244560271518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F52CF8-0686-4094-ABCD-C811D76943F6}" type="CATEGORYNAME">
                      <a:rPr lang="ru-RU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F2F-4125-8993-92B62BA90CCF}"/>
                </c:ext>
              </c:extLst>
            </c:dLbl>
            <c:dLbl>
              <c:idx val="2"/>
              <c:layout>
                <c:manualLayout>
                  <c:x val="1.2289256190349934E-2"/>
                  <c:y val="-9.75811852410531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6F9A-F524-476D-B721-F249164216C6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F2F-4125-8993-92B62BA90CCF}"/>
                </c:ext>
              </c:extLst>
            </c:dLbl>
            <c:dLbl>
              <c:idx val="3"/>
              <c:layout>
                <c:manualLayout>
                  <c:x val="0.14300225385134469"/>
                  <c:y val="-0.212726983825495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1CB362-34C6-4C9E-9EDD-BD70911E8A76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2F-4125-8993-92B62BA90CCF}"/>
                </c:ext>
              </c:extLst>
            </c:dLbl>
            <c:dLbl>
              <c:idx val="4"/>
              <c:layout>
                <c:manualLayout>
                  <c:x val="2.6812922597127128E-2"/>
                  <c:y val="0.150275025271221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CFFF36-E749-4838-B051-E8C99232AB4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F2F-4125-8993-92B62BA90CCF}"/>
                </c:ext>
              </c:extLst>
            </c:dLbl>
            <c:dLbl>
              <c:idx val="5"/>
              <c:layout>
                <c:manualLayout>
                  <c:x val="0"/>
                  <c:y val="-0.282985437199054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C4CBA7-5B07-460C-BA14-312EB0C98F75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F2F-4125-8993-92B62BA90CCF}"/>
                </c:ext>
              </c:extLst>
            </c:dLbl>
            <c:dLbl>
              <c:idx val="6"/>
              <c:layout>
                <c:manualLayout>
                  <c:x val="0"/>
                  <c:y val="-0.12880716451819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68A7B5-CB0E-4EC8-97E7-AAAA496CB390}" type="CATEGORYNAM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F2F-4125-8993-92B62BA90CCF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8192CC-41C6-4BE1-ACD3-BF1D0344BD04}" type="CATEGORYNAME">
                      <a:rPr lang="ru-RU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3633684103482"/>
                      <c:h val="0.19986578361072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F2F-4125-8993-92B62BA90CCF}"/>
                </c:ext>
              </c:extLst>
            </c:dLbl>
            <c:dLbl>
              <c:idx val="8"/>
              <c:layout>
                <c:manualLayout>
                  <c:x val="0.45135086371830668"/>
                  <c:y val="0.770891363404320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1B61D3-A917-4F65-A249-9D3102395C01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F2F-4125-8993-92B62BA90CCF}"/>
                </c:ext>
              </c:extLst>
            </c:dLbl>
            <c:dLbl>
              <c:idx val="9"/>
              <c:layout>
                <c:manualLayout>
                  <c:x val="-0.12121675424117893"/>
                  <c:y val="0.739665384127183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0B3A03-04D9-4DB9-8093-E0F3B608521F}" type="CATEGORYNAME">
                      <a:rPr lang="ru-RU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43595023528605"/>
                      <c:h val="0.259331757896622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2F-4125-8993-92B62BA90CCF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F2F-4125-8993-92B62BA90CC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Подпрограмма №1 "Стимулирование экономической активности на территории Сусанинского сельского поселения" 680 тыс.руб</c:v>
                </c:pt>
                <c:pt idx="1">
                  <c:v>Подпрограмма №2 "Обеспчение безопасности на территории Сусанинского сельского поселения 410 тыс.руб</c:v>
                </c:pt>
                <c:pt idx="2">
                  <c:v>Подпрограмма №3 "Благоустройство территории Сусанинского сельского поселения" 20680,0 тыс.руб</c:v>
                </c:pt>
                <c:pt idx="3">
                  <c:v>Подпрограмма №5 "Развитие культуры, организация праздничных мероприятий на территории Сусанинского сельского поселения" 11620,9 тыс.руб</c:v>
                </c:pt>
                <c:pt idx="4">
                  <c:v>Подпрограмма №6 "Устойчивое развитие сельской территории Сусанинского сельского поселения" 0 тыс.руб</c:v>
                </c:pt>
                <c:pt idx="5">
                  <c:v>Подпрограмма №7 "Содержание и развитие улично-дорожной сети на территории Сусанинского сельского поселения" 11431,7 тыс.руб</c:v>
                </c:pt>
                <c:pt idx="6">
                  <c:v>Подпрограмма №8 "Жилищно-коммунальное хозяйство на территории Сусанинского сельского поселения" 3630,0 тыс.руб</c:v>
                </c:pt>
                <c:pt idx="7">
                  <c:v>Подпрограмма №9 "Формирование кофмортной городской среды на территории Сусанинского сельского поселения" 1000 тыс.руб</c:v>
                </c:pt>
                <c:pt idx="8">
                  <c:v>Подпрограмма №10 "Энергосбережение и обеспечение энергетической эффективности на территории Сусанинского сельского поселения" 400 тыс.руб</c:v>
                </c:pt>
                <c:pt idx="9">
                  <c:v>Подпрограмма №11 "Формирование законопослушного поведения участковго дорожного движения на территории Сусанинскогосельского поселения" 10 тыс.руб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680</c:v>
                </c:pt>
                <c:pt idx="1">
                  <c:v>410</c:v>
                </c:pt>
                <c:pt idx="2">
                  <c:v>20680</c:v>
                </c:pt>
                <c:pt idx="3">
                  <c:v>11620.9</c:v>
                </c:pt>
                <c:pt idx="4">
                  <c:v>2360</c:v>
                </c:pt>
                <c:pt idx="5">
                  <c:v>0</c:v>
                </c:pt>
                <c:pt idx="6">
                  <c:v>11431.7</c:v>
                </c:pt>
                <c:pt idx="7">
                  <c:v>3630</c:v>
                </c:pt>
                <c:pt idx="8">
                  <c:v>600</c:v>
                </c:pt>
                <c:pt idx="9">
                  <c:v>400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F-4125-8993-92B62BA90CC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197AC-41D2-CB4D-A609-51364089550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E3FC4-0ECB-FB41-8235-A517AEACF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6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3FC4-0ECB-FB41-8235-A517AEACFC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2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5D1-723B-834B-BB2D-DC318206CA36}" type="datetime1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4EE6-27C9-9F45-BF6D-E5A71457F2D7}" type="datetime1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B853-3B8C-3F4B-86AC-DFE852059DBA}" type="datetime1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F46C-660B-7340-8350-0CD20FC6C9E9}" type="datetime1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BD2B-5408-594A-A3B4-268DD666CE0A}" type="datetime1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498E-2B96-C24D-B922-81E5A6AFBBE8}" type="datetime1">
              <a:rPr lang="ru-RU" smtClean="0"/>
              <a:t>01.03.2021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6F8-1970-2942-AB52-0826BEC5A0F0}" type="datetime1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6218-629B-CD4D-A162-D4EA369FC407}" type="datetime1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94B7-41F8-C342-A191-AE274C18BD55}" type="datetime1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BDB8-61AC-724A-8AC0-4040998C5C0C}" type="datetime1">
              <a:rPr lang="ru-RU" smtClean="0"/>
              <a:t>01.03.2021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09F2A06-5373-B844-8217-67B41E2F3F0D}" type="datetime1">
              <a:rPr lang="ru-RU" smtClean="0"/>
              <a:t>01.03.2021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8C6096-A191-E649-AF05-96D4FCD64900}" type="datetime1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3907" y="1393717"/>
            <a:ext cx="120380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по проекту  бюджета муниципального образования </a:t>
            </a:r>
            <a:b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"Сусанинское сельское поселение"   </a:t>
            </a:r>
            <a:endParaRPr lang="ru-RU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и на плановый период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69725"/>
              </p:ext>
            </p:extLst>
          </p:nvPr>
        </p:nvGraphicFramePr>
        <p:xfrm>
          <a:off x="1021350" y="369849"/>
          <a:ext cx="10360159" cy="603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3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50390"/>
              </p:ext>
            </p:extLst>
          </p:nvPr>
        </p:nvGraphicFramePr>
        <p:xfrm>
          <a:off x="1174170" y="1246908"/>
          <a:ext cx="10016837" cy="549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0038">
                  <a:extLst>
                    <a:ext uri="{9D8B030D-6E8A-4147-A177-3AD203B41FA5}">
                      <a16:colId xmlns:a16="http://schemas.microsoft.com/office/drawing/2014/main" val="3890754036"/>
                    </a:ext>
                  </a:extLst>
                </a:gridCol>
                <a:gridCol w="3056799">
                  <a:extLst>
                    <a:ext uri="{9D8B030D-6E8A-4147-A177-3AD203B41FA5}">
                      <a16:colId xmlns:a16="http://schemas.microsoft.com/office/drawing/2014/main" val="761903517"/>
                    </a:ext>
                  </a:extLst>
                </a:gridCol>
              </a:tblGrid>
              <a:tr h="621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рублей)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3419431374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17280,82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715895876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 ОБОРОНА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3622313647"/>
                  </a:ext>
                </a:extLst>
              </a:tr>
              <a:tr h="943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3691596862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13121,7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091863266"/>
                  </a:ext>
                </a:extLst>
              </a:tr>
              <a:tr h="621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25588,2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57550678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601169703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10620,0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835242568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984732015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1750.0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1041167352"/>
                  </a:ext>
                </a:extLst>
              </a:tr>
              <a:tr h="413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71095,0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b"/>
                </a:tc>
                <a:extLst>
                  <a:ext uri="{0D108BD9-81ED-4DB2-BD59-A6C34878D82A}">
                    <a16:rowId xmlns:a16="http://schemas.microsoft.com/office/drawing/2014/main" val="205883335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99258" y="285749"/>
            <a:ext cx="7377546" cy="80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11622240"/>
              </p:ext>
            </p:extLst>
          </p:nvPr>
        </p:nvGraphicFramePr>
        <p:xfrm>
          <a:off x="353291" y="350598"/>
          <a:ext cx="11367653" cy="650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79818" y="28495"/>
            <a:ext cx="3730336" cy="644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Муниципальные подпрограммы на 2020 год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879" y="25317"/>
            <a:ext cx="11939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  ассигнования  на реализацию муниципальной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«Социально-экономическое развитие муниципального образования "Сусанинское сельское поселение"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57883"/>
              </p:ext>
            </p:extLst>
          </p:nvPr>
        </p:nvGraphicFramePr>
        <p:xfrm>
          <a:off x="826078" y="883988"/>
          <a:ext cx="11024755" cy="600049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8660822">
                  <a:extLst>
                    <a:ext uri="{9D8B030D-6E8A-4147-A177-3AD203B41FA5}">
                      <a16:colId xmlns:a16="http://schemas.microsoft.com/office/drawing/2014/main" val="2133966323"/>
                    </a:ext>
                  </a:extLst>
                </a:gridCol>
                <a:gridCol w="2363933">
                  <a:extLst>
                    <a:ext uri="{9D8B030D-6E8A-4147-A177-3AD203B41FA5}">
                      <a16:colId xmlns:a16="http://schemas.microsoft.com/office/drawing/2014/main" val="1427618832"/>
                    </a:ext>
                  </a:extLst>
                </a:gridCol>
              </a:tblGrid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 «Стимулирование экономической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активности 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097574888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2 «Обеспечение безопасности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370001487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3 «Благоустройство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20680,0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2992234597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№ 4  «Развитие культуры, организация праздничных мероприятий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11620,9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528151346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5 « Развитие физической культуры, спорта и молодежной политики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43746465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№ 6 «Устойчивое развитие сельской территории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870117957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№ 7 «Содержание и  развитие улично-дорожной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11431,7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287685778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8 «Жилищно-коммунальное хозяйство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1054947710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9 «Формирование комфортной городской среды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2319862846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10 «Энергосбережение и обеспечение энергетической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эффективности»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026444717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11 «Формирование законопослушного поведения участников дорожного 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движения»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789288398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муниципальной программе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51822,6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1" marR="39771" marT="0" marB="0"/>
                </a:tc>
                <a:extLst>
                  <a:ext uri="{0D108BD9-81ED-4DB2-BD59-A6C34878D82A}">
                    <a16:rowId xmlns:a16="http://schemas.microsoft.com/office/drawing/2014/main" val="349211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2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354" y="72620"/>
            <a:ext cx="6390410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ОСНОВНЫЕ ПОНЯТИЯ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3485" y="1358168"/>
            <a:ext cx="7988879" cy="9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Бюджет-это 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план доходов и расходов на определенный период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24846"/>
            <a:ext cx="429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бюджета-это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поступающие в бюджет денежные средства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4356" y="4124846"/>
            <a:ext cx="4509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-это выплачиваемые из бюджета денежные средства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223" y="2464473"/>
            <a:ext cx="3636819" cy="2762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1078415"/>
            <a:ext cx="3362325" cy="27241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8582" y="5606067"/>
            <a:ext cx="1072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ДОХОДЫ-РАСХОДЫ=ДЕФИЦИТ(ПРОФИЦИТ)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7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16889" y="369827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 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0775" y="1501699"/>
            <a:ext cx="1178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образуются за счет налоговых и неналоговых доходов, а также за счет безвозмездных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71" y="2291525"/>
            <a:ext cx="7448550" cy="2324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6102" y="4004116"/>
            <a:ext cx="2945919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6226" y="5042142"/>
            <a:ext cx="3661495" cy="1633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Налоговые доходы- поступления в бюджет от уплаты налогов, установленных Налоговым кодексом РФ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69942" y="4615625"/>
            <a:ext cx="3848987" cy="2100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Неналоговые доходы-поступления за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найм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 и содержание муниципального жилья, доходы от реализации имущества, от сдачи в аренду имущества.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0936" y="5444218"/>
            <a:ext cx="4106264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Безвозмездные поступления-это финансовая помощь из бюджетов других уровней.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943600" y="4766044"/>
            <a:ext cx="510362" cy="67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00">
            <a:off x="3967636" y="4129132"/>
            <a:ext cx="548688" cy="12556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94209">
            <a:off x="7784810" y="4056951"/>
            <a:ext cx="123121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69421" y="347113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394" y="1583887"/>
            <a:ext cx="10386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денежные средства.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439" y="2202867"/>
            <a:ext cx="6352755" cy="1689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6025" y="3304786"/>
            <a:ext cx="498876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местного бюджета классифицируются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851" y="5097285"/>
            <a:ext cx="3564303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 </a:t>
            </a:r>
            <a:r>
              <a:rPr lang="ru-RU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муниципальным программам </a:t>
            </a:r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35055" y="5421079"/>
            <a:ext cx="387973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 непрограммным направлениям деятельности органов местного самоуправления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121259">
            <a:off x="6833591" y="4255905"/>
            <a:ext cx="384868" cy="773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781465" y="4302007"/>
            <a:ext cx="475646" cy="1040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9" y="4181290"/>
            <a:ext cx="3466214" cy="2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513" y="135854"/>
            <a:ext cx="1108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4513" y="677324"/>
            <a:ext cx="1191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91" y="1421168"/>
            <a:ext cx="4055918" cy="1005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ДЕФИЦИТ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расходов бюджета над его доходами)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2823" y="1284585"/>
            <a:ext cx="4276722" cy="12829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ПРОФИЦИТ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доходов бюджета над его расходами)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47480" y="4030138"/>
            <a:ext cx="8240856" cy="2763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НАЛОГОВЫЕ ДОХОДЫ- </a:t>
            </a:r>
            <a:r>
              <a:rPr lang="ru-RU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поступления от уплаты налогов, установленных Налоговым кодексом РФ.</a:t>
            </a:r>
          </a:p>
          <a:p>
            <a:pPr algn="just"/>
            <a:r>
              <a:rPr lang="ru-RU" sz="2000" u="sng" dirty="0" smtClean="0">
                <a:solidFill>
                  <a:srgbClr val="7030A0"/>
                </a:solidFill>
                <a:latin typeface="Times New Roman" charset="0"/>
                <a:ea typeface="Calibri" charset="0"/>
              </a:rPr>
              <a:t>НЕНАЛОГОВЫЕ ДОХОДЫ</a:t>
            </a:r>
            <a:r>
              <a:rPr lang="ru-RU" sz="2000" dirty="0" smtClean="0">
                <a:solidFill>
                  <a:srgbClr val="7030A0"/>
                </a:solidFill>
                <a:latin typeface="Times New Roman" charset="0"/>
                <a:ea typeface="Calibri" charset="0"/>
              </a:rPr>
              <a:t>-поступления от уплаты других пошлин и сборов, установленных законодательством  РФ и органов местного самоуправления, а также штрафов за нарушение законодательства.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charset="0"/>
                <a:ea typeface="Calibri" charset="0"/>
              </a:rPr>
              <a:t>БЕЗВОЗМЕЗДНЫЕ ПОСТУПЛЕНИЯ-поступления от других бюджетов (межбюджетные трансферты), организации, граждан (кроме налоговых и неналоговых доходов) </a:t>
            </a:r>
            <a:endParaRPr lang="ru-RU" sz="2000" dirty="0">
              <a:solidFill>
                <a:srgbClr val="0070C0"/>
              </a:solidFill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527" y="2746566"/>
            <a:ext cx="4930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52855" y="2651579"/>
            <a:ext cx="4759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99209"/>
              </p:ext>
            </p:extLst>
          </p:nvPr>
        </p:nvGraphicFramePr>
        <p:xfrm>
          <a:off x="457200" y="114301"/>
          <a:ext cx="11544300" cy="659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Лист" r:id="rId3" imgW="9403090" imgH="5425413" progId="Excel.Sheet.12">
                  <p:embed/>
                </p:oleObj>
              </mc:Choice>
              <mc:Fallback>
                <p:oleObj name="Лист" r:id="rId3" imgW="9403090" imgH="54254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301"/>
                        <a:ext cx="11544300" cy="6598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6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96730"/>
              </p:ext>
            </p:extLst>
          </p:nvPr>
        </p:nvGraphicFramePr>
        <p:xfrm>
          <a:off x="270164" y="488373"/>
          <a:ext cx="11689771" cy="662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4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01728" y="-60180"/>
            <a:ext cx="9235989" cy="831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ПРОГНОЗИРУЕМЫЕ ПОСТУПЛЕНИЯ ДОХОДОВ  В </a:t>
            </a:r>
            <a:r>
              <a:rPr lang="ru-RU" sz="16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МУНИЦИПАЛЬНОГО ОБРАЗОВАНИЯ "СУСАНИНСКОЕ СЕЛЬСКОЕ  ПОСЕЛЕНИЕ"  НА </a:t>
            </a:r>
            <a:r>
              <a:rPr lang="ru-RU" sz="16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2020 </a:t>
            </a:r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57" y="893618"/>
            <a:ext cx="821767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1484993"/>
              </p:ext>
            </p:extLst>
          </p:nvPr>
        </p:nvGraphicFramePr>
        <p:xfrm>
          <a:off x="904010" y="210512"/>
          <a:ext cx="10827326" cy="655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ндероль">
  <a:themeElements>
    <a:clrScheme name="Бандероль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Бандероль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ндероль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784</TotalTime>
  <Words>539</Words>
  <Application>Microsoft Office PowerPoint</Application>
  <PresentationFormat>Широкоэкранный</PresentationFormat>
  <Paragraphs>123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Cyr</vt:lpstr>
      <vt:lpstr>Calibri</vt:lpstr>
      <vt:lpstr>Corbel</vt:lpstr>
      <vt:lpstr>Gill Sans MT</vt:lpstr>
      <vt:lpstr>Times New Roman</vt:lpstr>
      <vt:lpstr>Бандероль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ГОСУДАРСТВЕННОЙ РЕГИОНАЛЬНОЙ ИНВЕСТИЦИОННОЙ СТРАТЕГИИ</dc:title>
  <dc:creator>Анна Зеленкова</dc:creator>
  <cp:lastModifiedBy>Иванова Любовь Романовна</cp:lastModifiedBy>
  <cp:revision>221</cp:revision>
  <dcterms:created xsi:type="dcterms:W3CDTF">2019-03-04T00:39:56Z</dcterms:created>
  <dcterms:modified xsi:type="dcterms:W3CDTF">2021-03-01T08:59:52Z</dcterms:modified>
</cp:coreProperties>
</file>