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300" r:id="rId3"/>
    <p:sldId id="258" r:id="rId4"/>
    <p:sldId id="266" r:id="rId5"/>
    <p:sldId id="259" r:id="rId6"/>
    <p:sldId id="282" r:id="rId7"/>
    <p:sldId id="297" r:id="rId8"/>
    <p:sldId id="298" r:id="rId9"/>
    <p:sldId id="295" r:id="rId10"/>
    <p:sldId id="283" r:id="rId11"/>
    <p:sldId id="284" r:id="rId12"/>
    <p:sldId id="285" r:id="rId13"/>
    <p:sldId id="291" r:id="rId14"/>
    <p:sldId id="286" r:id="rId15"/>
    <p:sldId id="287" r:id="rId16"/>
    <p:sldId id="301" r:id="rId17"/>
    <p:sldId id="288" r:id="rId18"/>
    <p:sldId id="289" r:id="rId19"/>
    <p:sldId id="293" r:id="rId20"/>
    <p:sldId id="290" r:id="rId21"/>
    <p:sldId id="292" r:id="rId22"/>
    <p:sldId id="29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93736"/>
  </p:normalViewPr>
  <p:slideViewPr>
    <p:cSldViewPr snapToGrid="0" snapToObjects="1">
      <p:cViewPr varScale="1">
        <p:scale>
          <a:sx n="77" d="100"/>
          <a:sy n="77" d="100"/>
        </p:scale>
        <p:origin x="3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Сусанинского поселения в 2022 году</c:v>
                </c:pt>
              </c:strCache>
            </c:strRef>
          </c:tx>
          <c:explosion val="3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34E5-4705-BFB5-1DD71F548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98C-4480-B744-CC3913E853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98C-4480-B744-CC3913E853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E41-40CF-9CAD-D4F56DE18452}"/>
              </c:ext>
            </c:extLst>
          </c:dPt>
          <c:dLbls>
            <c:dLbl>
              <c:idx val="1"/>
              <c:layout>
                <c:manualLayout>
                  <c:x val="-2.8926184951115146E-2"/>
                  <c:y val="8.293019866885259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13101997134713E-2"/>
                      <c:h val="0.170655248858441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98C-4480-B744-CC3913E853EB}"/>
                </c:ext>
              </c:extLst>
            </c:dLbl>
            <c:dLbl>
              <c:idx val="2"/>
              <c:layout>
                <c:manualLayout>
                  <c:x val="3.3177373563804027E-2"/>
                  <c:y val="1.58623641416632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8C-4480-B744-CC3913E853E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81060</c:v>
                </c:pt>
                <c:pt idx="1">
                  <c:v>1760</c:v>
                </c:pt>
                <c:pt idx="2">
                  <c:v>19404.599999999999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5-4705-BFB5-1DD71F54863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рублей)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470552008870888"/>
          <c:y val="0.17501223086784992"/>
          <c:w val="0.41287516419104775"/>
          <c:h val="0.824987769132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налоговых и неналоговых доходов на 2021 год (тыс. рублей)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24C-45AF-82BC-3214FD0FF8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24C-45AF-82BC-3214FD0FF8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4C-45AF-82BC-3214FD0FF8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4C-45AF-82BC-3214FD0FF8E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4C-45AF-82BC-3214FD0FF8E6}"/>
              </c:ext>
            </c:extLst>
          </c:dPt>
          <c:dLbls>
            <c:dLbl>
              <c:idx val="0"/>
              <c:layout>
                <c:manualLayout>
                  <c:x val="2.5524400022683261E-2"/>
                  <c:y val="3.2610158423062661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i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Налог на доходы физических лиц – 26400,0 тыс. рублей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4C-45AF-82BC-3214FD0FF8E6}"/>
                </c:ext>
              </c:extLst>
            </c:dLbl>
            <c:dLbl>
              <c:idx val="1"/>
              <c:layout>
                <c:manualLayout>
                  <c:x val="3.251643625945401E-2"/>
                  <c:y val="-4.00307719121301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Акцизы по подакцизным товарам – 3650,0 тыс. рублей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C24C-45AF-82BC-3214FD0FF8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4C-45AF-82BC-3214FD0FF8E6}"/>
                </c:ext>
              </c:extLst>
            </c:dLbl>
            <c:dLbl>
              <c:idx val="3"/>
              <c:layout>
                <c:manualLayout>
                  <c:x val="-2.9336329210000695E-2"/>
                  <c:y val="-0.11140209674441605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i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Земельный налог – 50000,0 тыс. рублей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4C-45AF-82BC-3214FD0FF8E6}"/>
                </c:ext>
              </c:extLst>
            </c:dLbl>
            <c:dLbl>
              <c:idx val="4"/>
              <c:layout>
                <c:manualLayout>
                  <c:x val="2.5144435477420742E-2"/>
                  <c:y val="-3.8837986746964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Неналоговые</a:t>
                    </a:r>
                    <a:r>
                      <a:rPr lang="ru-RU" sz="24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доходы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C24C-45AF-82BC-3214FD0FF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23400</c:v>
                </c:pt>
                <c:pt idx="1">
                  <c:v>Акцизы по подакцизным товарам (продукции),производимым на территории РФ 3650</c:v>
                </c:pt>
                <c:pt idx="2">
                  <c:v>Налог на имущество физических лиц 26400</c:v>
                </c:pt>
                <c:pt idx="3">
                  <c:v>Земельный налог 51010</c:v>
                </c:pt>
                <c:pt idx="4">
                  <c:v>Неналоговые доходы 1760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General">
                  <c:v>23400</c:v>
                </c:pt>
                <c:pt idx="1">
                  <c:v>3650</c:v>
                </c:pt>
                <c:pt idx="2">
                  <c:v>26400</c:v>
                </c:pt>
                <c:pt idx="3">
                  <c:v>51010</c:v>
                </c:pt>
                <c:pt idx="4">
                  <c:v>1760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C-45AF-82BC-3214FD0FF8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Безвозмездные  поступления в бюджет  муниципального образования "</a:t>
            </a:r>
            <a:r>
              <a:rPr lang="ru-RU" dirty="0" err="1" smtClean="0"/>
              <a:t>Сусанинское</a:t>
            </a:r>
            <a:r>
              <a:rPr lang="ru-RU" dirty="0" smtClean="0"/>
              <a:t> сельское поселение"  из других бюджетов на 2022  год (</a:t>
            </a:r>
            <a:r>
              <a:rPr lang="ru-RU" dirty="0" err="1" smtClean="0"/>
              <a:t>тыс.руб</a:t>
            </a:r>
            <a:r>
              <a:rPr lang="ru-RU" dirty="0" smtClean="0"/>
              <a:t>)</a:t>
            </a:r>
            <a:endParaRPr lang="ru-RU" dirty="0"/>
          </a:p>
        </c:rich>
      </c:tx>
      <c:layout>
        <c:manualLayout>
          <c:xMode val="edge"/>
          <c:yMode val="edge"/>
          <c:x val="0.14728914693389489"/>
          <c:y val="6.7627077668899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034006381613319E-2"/>
          <c:y val="0.32531570840340107"/>
          <c:w val="0.55151814181426473"/>
          <c:h val="0.61167147511163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 поступления в бюджет  муниципального образования "Сусанинское сельское поселение"  из других бюджетов на 2022  год</c:v>
                </c:pt>
              </c:strCache>
            </c:strRef>
          </c:tx>
          <c:explosion val="25"/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5BE0-41DB-9DE6-9900D9031904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E0-41DB-9DE6-9900D9031904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BE0-41DB-9DE6-9900D90319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7 759,20 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E0-41DB-9DE6-9900D903190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i="0" u="none" strike="noStrike" smtClean="0">
                        <a:effectLst/>
                      </a:rPr>
                      <a:t>11 344,50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E0-41DB-9DE6-9900D903190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i="0" u="none" strike="noStrike" smtClean="0">
                        <a:effectLst/>
                      </a:rPr>
                      <a:t>300,90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E0-41DB-9DE6-9900D903190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Дотации бюджетам сельских поселений на выравнивание бюджетной обеспеченности</c:v>
                </c:pt>
                <c:pt idx="1">
                  <c:v>Субсидии</c:v>
                </c:pt>
                <c:pt idx="2">
                  <c:v>Субвенции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7759.2</c:v>
                </c:pt>
                <c:pt idx="1">
                  <c:v>11344.5</c:v>
                </c:pt>
                <c:pt idx="2" formatCode="General">
                  <c:v>300.89999999999998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E0-41DB-9DE6-9900D90319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6796875000000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2022 года</c:v>
                </c:pt>
              </c:strCache>
            </c:strRef>
          </c:tx>
          <c:explosion val="11"/>
          <c:dPt>
            <c:idx val="0"/>
            <c:bubble3D val="0"/>
            <c:explosion val="5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237-424D-85EF-A44417A9130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25-42AA-AC7D-441C60F470A6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525-42AA-AC7D-441C60F470A6}"/>
              </c:ext>
            </c:extLst>
          </c:dPt>
          <c:dPt>
            <c:idx val="3"/>
            <c:bubble3D val="0"/>
            <c:explosion val="5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37-424D-85EF-A44417A9130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0525-42AA-AC7D-441C60F470A6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25-42AA-AC7D-441C60F470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525-42AA-AC7D-441C60F470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25-42AA-AC7D-441C60F470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525-42AA-AC7D-441C60F470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525-42AA-AC7D-441C60F470A6}"/>
              </c:ext>
            </c:extLst>
          </c:dPt>
          <c:dLbls>
            <c:dLbl>
              <c:idx val="0"/>
              <c:layout>
                <c:manualLayout>
                  <c:x val="-2.4835995448724116E-2"/>
                  <c:y val="-1.914384847943253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37-424D-85EF-A44417A9130D}"/>
                </c:ext>
              </c:extLst>
            </c:dLbl>
            <c:dLbl>
              <c:idx val="1"/>
              <c:layout>
                <c:manualLayout>
                  <c:x val="2.2643079848355112E-2"/>
                  <c:y val="6.95401709129955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25-42AA-AC7D-441C60F470A6}"/>
                </c:ext>
              </c:extLst>
            </c:dLbl>
            <c:dLbl>
              <c:idx val="2"/>
              <c:layout>
                <c:manualLayout>
                  <c:x val="-4.218402636121716E-2"/>
                  <c:y val="-6.510539988011007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25-42AA-AC7D-441C60F470A6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237-424D-85EF-A44417A9130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525-42AA-AC7D-441C60F470A6}"/>
                </c:ext>
              </c:extLst>
            </c:dLbl>
            <c:dLbl>
              <c:idx val="5"/>
              <c:layout>
                <c:manualLayout>
                  <c:x val="-5.2168130748986664E-2"/>
                  <c:y val="0.1593217628154637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25-42AA-AC7D-441C60F470A6}"/>
                </c:ext>
              </c:extLst>
            </c:dLbl>
            <c:dLbl>
              <c:idx val="6"/>
              <c:layout>
                <c:manualLayout>
                  <c:x val="-0.11407465595832468"/>
                  <c:y val="0.1845431280158153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25-42AA-AC7D-441C60F470A6}"/>
                </c:ext>
              </c:extLst>
            </c:dLbl>
            <c:dLbl>
              <c:idx val="7"/>
              <c:layout>
                <c:manualLayout>
                  <c:x val="-0.18002920672003914"/>
                  <c:y val="0.1300604957559191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25-42AA-AC7D-441C60F470A6}"/>
                </c:ext>
              </c:extLst>
            </c:dLbl>
            <c:dLbl>
              <c:idx val="8"/>
              <c:layout>
                <c:manualLayout>
                  <c:x val="-0.19298085000528276"/>
                  <c:y val="1.972418894048361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25-42AA-AC7D-441C60F470A6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525-42AA-AC7D-441C60F470A6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F6A21D"/>
                </a:solidFill>
                <a:round/>
              </a:ln>
              <a:effectLst>
                <a:outerShdw blurRad="50800" dist="38100" dir="2700000" algn="tl" rotWithShape="0">
                  <a:srgbClr val="F6A21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 ОБОРОНА</c:v>
                </c:pt>
                <c:pt idx="2">
                  <c:v>НАЦИОНАЛЬНАЯ 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22745.5</c:v>
                </c:pt>
                <c:pt idx="1">
                  <c:v>297.39999999999998</c:v>
                </c:pt>
                <c:pt idx="2">
                  <c:v>810</c:v>
                </c:pt>
                <c:pt idx="3">
                  <c:v>26626.3</c:v>
                </c:pt>
                <c:pt idx="4">
                  <c:v>35045.699999999997</c:v>
                </c:pt>
                <c:pt idx="5">
                  <c:v>1050</c:v>
                </c:pt>
                <c:pt idx="6">
                  <c:v>16362.3</c:v>
                </c:pt>
                <c:pt idx="7">
                  <c:v>2055</c:v>
                </c:pt>
                <c:pt idx="8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37-424D-85EF-A44417A913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подпрограммы на 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2F-4125-8993-92B62BA90C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2F-4125-8993-92B62BA90C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2F-4125-8993-92B62BA90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2F-4125-8993-92B62BA90C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F2F-4125-8993-92B62BA90C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F2F-4125-8993-92B62BA90C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F2F-4125-8993-92B62BA90C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F2F-4125-8993-92B62BA90C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F2F-4125-8993-92B62BA90CC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2F-4125-8993-92B62BA90CC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F2F-4125-8993-92B62BA90CCF}"/>
              </c:ext>
            </c:extLst>
          </c:dPt>
          <c:cat>
            <c:strRef>
              <c:f>Лист1!$A$2:$A$12</c:f>
              <c:strCache>
                <c:ptCount val="10"/>
                <c:pt idx="0">
                  <c:v>Подпрограмма №1 "Стимулирование экономической активности на территории Сусанинского сельского поселения" 720 тыс.руб</c:v>
                </c:pt>
                <c:pt idx="1">
                  <c:v>Подпрограмма №2 "Обеспчение безопасности на территории Сусанинского сельского поселения 810 тыс.руб</c:v>
                </c:pt>
                <c:pt idx="2">
                  <c:v>Подпрограмма №3 "Благоустройство территории Сусанинского сельского поселения" 30190,3 тыс.руб</c:v>
                </c:pt>
                <c:pt idx="3">
                  <c:v>Подпрограмма №4 "Развитие культуры, организация праздничных мероприятий на территории Сусанинского сельского поселения" 15262,3 тыс.руб</c:v>
                </c:pt>
                <c:pt idx="4">
                  <c:v>Подпрограмма №5 "Развитие физической культуры, спорта и молодежной политики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5">
                  <c:v>Подпрограмма №6 «Комплексное развитие сельской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6">
                  <c:v>Подпрограмма №7 "Содержание автомобильных дорог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7">
                  <c:v>Подпрограмма №8"Жилищно-коммунальное хозяйство на территории Сусанинское сельское поселени"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8">
                  <c:v>Подпрограмма №9 "Формирование комфортной городской среды"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9">
                  <c:v>Подпрограмма №10 "Энергосбережение и обеспечение энергетической эффективности на территории Сусанинского сельского поселения" муниципальной программы "Социально-экономическое развитие муниципального образования "Сусанинское сельское поселение"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720</c:v>
                </c:pt>
                <c:pt idx="1">
                  <c:v>810</c:v>
                </c:pt>
                <c:pt idx="2" formatCode="#,##0.00">
                  <c:v>30190.3</c:v>
                </c:pt>
                <c:pt idx="3" formatCode="#,##0.00">
                  <c:v>15262.3</c:v>
                </c:pt>
                <c:pt idx="4" formatCode="#,##0.00">
                  <c:v>3150</c:v>
                </c:pt>
                <c:pt idx="5" formatCode="#,##0.00">
                  <c:v>2100</c:v>
                </c:pt>
                <c:pt idx="6" formatCode="#,##0.00">
                  <c:v>25496.3</c:v>
                </c:pt>
                <c:pt idx="7" formatCode="#,##0.00">
                  <c:v>4204.3999999999996</c:v>
                </c:pt>
                <c:pt idx="8">
                  <c:v>400</c:v>
                </c:pt>
                <c:pt idx="9">
                  <c:v>300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F-4125-8993-92B62BA90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подпрограммы на 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2F-4125-8993-92B62BA90C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2F-4125-8993-92B62BA90C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2F-4125-8993-92B62BA90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2F-4125-8993-92B62BA90C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F2F-4125-8993-92B62BA90C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F2F-4125-8993-92B62BA90C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F2F-4125-8993-92B62BA90C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F2F-4125-8993-92B62BA90C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F2F-4125-8993-92B62BA90CC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2F-4125-8993-92B62BA90CC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F2F-4125-8993-92B62BA90CCF}"/>
              </c:ext>
            </c:extLst>
          </c:dPt>
          <c:cat>
            <c:strRef>
              <c:f>Лист1!$A$2:$A$12</c:f>
              <c:strCache>
                <c:ptCount val="10"/>
                <c:pt idx="0">
                  <c:v>Подпрограмма №1 "Стимулирование экономической активности на территории Сусанинского сельского поселения" 720 тыс.руб</c:v>
                </c:pt>
                <c:pt idx="1">
                  <c:v>Подпрограмма №2 "Обеспчение безопасности на территории Сусанинского сельского поселения 810 тыс.руб</c:v>
                </c:pt>
                <c:pt idx="2">
                  <c:v>Подпрограмма №3 "Благоустройство территории Сусанинского сельского поселения" 30190,3 тыс.руб</c:v>
                </c:pt>
                <c:pt idx="3">
                  <c:v>Подпрограмма №4 "Развитие культуры, организация праздничных мероприятий на территории Сусанинского сельского поселения" 15262,3 тыс.руб</c:v>
                </c:pt>
                <c:pt idx="4">
                  <c:v>Подпрограмма №5 "Развитие физической культуры, спорта и молодежной политики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5">
                  <c:v>Подпрограмма №6 «Комплексное развитие сельской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6">
                  <c:v>Подпрограмма №7 "Содержание автомобильных дорог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7">
                  <c:v>Подпрограмма №8"Жилищно-коммунальное хозяйство на территории Сусанинское сельское поселени"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8">
                  <c:v>Подпрограмма №9 "Формирование комфортной городской среды" муниципальной программы "Социально-экономическое развитие муниципального образования "Сусанинское сельское поселение"</c:v>
                </c:pt>
                <c:pt idx="9">
                  <c:v>Подпрограмма №10 "Энергосбережение и обеспечение энергетической эффективности на территории Сусанинского сельского поселения" муниципальной программы "Социально-экономическое развитие муниципального образования "Сусанинское сельское поселение"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720</c:v>
                </c:pt>
                <c:pt idx="1">
                  <c:v>810</c:v>
                </c:pt>
                <c:pt idx="2" formatCode="#,##0.00">
                  <c:v>30190.3</c:v>
                </c:pt>
                <c:pt idx="3" formatCode="#,##0.00">
                  <c:v>15262.3</c:v>
                </c:pt>
                <c:pt idx="4" formatCode="#,##0.00">
                  <c:v>3150</c:v>
                </c:pt>
                <c:pt idx="5" formatCode="#,##0.00">
                  <c:v>2100</c:v>
                </c:pt>
                <c:pt idx="6" formatCode="#,##0.00">
                  <c:v>25496.3</c:v>
                </c:pt>
                <c:pt idx="7" formatCode="#,##0.00">
                  <c:v>4204.3999999999996</c:v>
                </c:pt>
                <c:pt idx="8">
                  <c:v>400</c:v>
                </c:pt>
                <c:pt idx="9">
                  <c:v>300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F-4125-8993-92B62BA90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0.76192</cdr:x>
      <cdr:y>0.65913</cdr:y>
    </cdr:from>
    <cdr:to>
      <cdr:x>1</cdr:x>
      <cdr:y>0.91329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81882" y="4613815"/>
          <a:ext cx="2650365" cy="1779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400" b="1" i="0" u="none" strike="noStrike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 на </a:t>
          </a:r>
        </a:p>
        <a:p xmlns:a="http://schemas.openxmlformats.org/drawingml/2006/main">
          <a:pPr algn="ctr" rtl="0"/>
          <a:r>
            <a:rPr lang="ru-RU" sz="2400" b="1" i="0" u="none" strike="noStrike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 xmlns:a="http://schemas.openxmlformats.org/drawingml/2006/main">
          <a:pPr algn="ctr" rtl="0"/>
          <a:r>
            <a:rPr lang="ru-RU" sz="2400" b="1" i="0" u="none" strike="noStrike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физических лиц </a:t>
          </a:r>
        </a:p>
        <a:p xmlns:a="http://schemas.openxmlformats.org/drawingml/2006/main">
          <a:pPr algn="ctr" rtl="0"/>
          <a:r>
            <a:rPr lang="ru-RU" sz="2400" b="1" i="0" u="none" strike="noStrike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- 26400 тыс. рублей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0.68119</cdr:x>
      <cdr:y>0.76126</cdr:y>
    </cdr:from>
    <cdr:to>
      <cdr:x>0.76192</cdr:x>
      <cdr:y>0.78621</cdr:y>
    </cdr:to>
    <cdr:cxnSp macro="">
      <cdr:nvCxnSpPr>
        <cdr:cNvPr id="4" name="Прямая соединительная линия 3"/>
        <cdr:cNvCxnSpPr>
          <a:endCxn xmlns:a="http://schemas.openxmlformats.org/drawingml/2006/main" id="2" idx="1"/>
        </cdr:cNvCxnSpPr>
      </cdr:nvCxnSpPr>
      <cdr:spPr>
        <a:xfrm xmlns:a="http://schemas.openxmlformats.org/drawingml/2006/main">
          <a:off x="7583175" y="5328736"/>
          <a:ext cx="898707" cy="17463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197AC-41D2-CB4D-A609-51364089550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E3FC4-0ECB-FB41-8235-A517AEACF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6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3FC4-0ECB-FB41-8235-A517AEACFC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2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5D1-723B-834B-BB2D-DC318206CA36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4EE6-27C9-9F45-BF6D-E5A71457F2D7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B853-3B8C-3F4B-86AC-DFE852059DBA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F46C-660B-7340-8350-0CD20FC6C9E9}" type="datetime1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BD2B-5408-594A-A3B4-268DD666CE0A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498E-2B96-C24D-B922-81E5A6AFBBE8}" type="datetime1">
              <a:rPr lang="ru-RU" smtClean="0"/>
              <a:t>11.03.2022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6F8-1970-2942-AB52-0826BEC5A0F0}" type="datetime1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6218-629B-CD4D-A162-D4EA369FC407}" type="datetime1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94B7-41F8-C342-A191-AE274C18BD55}" type="datetime1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BDB8-61AC-724A-8AC0-4040998C5C0C}" type="datetime1">
              <a:rPr lang="ru-RU" smtClean="0"/>
              <a:t>11.03.2022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09F2A06-5373-B844-8217-67B41E2F3F0D}" type="datetime1">
              <a:rPr lang="ru-RU" smtClean="0"/>
              <a:t>11.03.2022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8C6096-A191-E649-AF05-96D4FCD64900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2B1D80C-BD30-EC4C-83AB-5CB4FF1F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93717"/>
            <a:ext cx="120380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b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"Сусанинское сельское поселение"   </a:t>
            </a:r>
            <a:endParaRPr lang="ru-RU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и на плановый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77374"/>
              </p:ext>
            </p:extLst>
          </p:nvPr>
        </p:nvGraphicFramePr>
        <p:xfrm>
          <a:off x="750918" y="173422"/>
          <a:ext cx="10531367" cy="6569394"/>
        </p:xfrm>
        <a:graphic>
          <a:graphicData uri="http://schemas.openxmlformats.org/drawingml/2006/table">
            <a:tbl>
              <a:tblPr/>
              <a:tblGrid>
                <a:gridCol w="400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6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Доходная часть бюджета 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поселения на очередной год и плановый период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4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2022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2023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2024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3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объем доходов, всего: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102 224,6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92 142,8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92 440,0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7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налоговые и неналоговые доходы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82 820,0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83 480,0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83540,0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безвозмездные поступления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19 404,6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8 662,8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8900,0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67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02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Расходная часть бюджета 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поселения на очередной год и плановый период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2022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2023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на 2024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85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объем расходов, всего: 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108 192,2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93 937,2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т.ч.условно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-утвержденные 2500,0 тыс.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93 937,2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т.ч.условно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-утвержденные 5000,0 тыс.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98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                       профицит (+)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-5 967,60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-1 794,4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-2 127,8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653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257373"/>
              </p:ext>
            </p:extLst>
          </p:nvPr>
        </p:nvGraphicFramePr>
        <p:xfrm>
          <a:off x="715617" y="719666"/>
          <a:ext cx="10098117" cy="554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41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7813" y="220717"/>
            <a:ext cx="8992700" cy="746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ПРОГНОЗИРУЕМЫЕ ПОСТУПЛЕНИЯ ДОХОДОВ  В </a:t>
            </a:r>
            <a:r>
              <a:rPr lang="ru-RU" sz="16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МУНИЦИПАЛЬНОГО ОБРАЗОВАНИЯ "СУСАНИНСКОЕ СЕЛЬСКОЕ  ПОСЕЛЕНИЕ"  НА </a:t>
            </a:r>
            <a:r>
              <a:rPr lang="ru-RU" sz="16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2022 г. </a:t>
            </a:r>
            <a:endParaRPr lang="ru-RU" sz="1600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90028"/>
              </p:ext>
            </p:extLst>
          </p:nvPr>
        </p:nvGraphicFramePr>
        <p:xfrm>
          <a:off x="1434661" y="1261235"/>
          <a:ext cx="9894128" cy="6314456"/>
        </p:xfrm>
        <a:graphic>
          <a:graphicData uri="http://schemas.openxmlformats.org/drawingml/2006/table">
            <a:tbl>
              <a:tblPr/>
              <a:tblGrid>
                <a:gridCol w="772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Источник доходов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2022 год - прогноз  (</a:t>
                      </a:r>
                      <a:r>
                        <a:rPr lang="ru-RU" sz="2000" b="1" i="0" u="none" strike="noStrike" dirty="0" err="1"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82 820,0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81 060,0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НАЛОГИ НА ПРИБЫЛЬ, ДОХОДЫ: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26 400,00</a:t>
                      </a: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26 400,00</a:t>
                      </a: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3 650,0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3 650,00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НАЛОГИ НА ИМУЩЕСТВО: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51 010,0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Налог на имущество  физических лиц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1 010,0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3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effectLst/>
                          <a:latin typeface="Times New Roman"/>
                        </a:rPr>
                        <a:t>Налог на имущество  физических лиц, взимаемый по ставкам, применяемым к объектам налогообложения, расположенным в границах  сельских  поселений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1010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50 000,00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организаций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40 000,00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3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организаций, обладающих земельным участком,  расположенным в границах  сельских поселений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40 000,00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813" y="47296"/>
            <a:ext cx="8992700" cy="746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ПРОГНОЗИРУЕМЫЕ ПОСТУПЛЕНИЯ ДОХОДОВ  В </a:t>
            </a:r>
            <a:r>
              <a:rPr lang="ru-RU" sz="16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МУНИЦИПАЛЬНОГО ОБРАЗОВАНИЯ "СУСАНИНСКОЕ СЕЛЬСКОЕ  ПОСЕЛЕНИЕ"  НА </a:t>
            </a:r>
            <a:r>
              <a:rPr lang="ru-RU" sz="16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2022 г. </a:t>
            </a:r>
            <a:endParaRPr lang="ru-RU" sz="1600" dirty="0">
              <a:solidFill>
                <a:srgbClr val="000000"/>
              </a:solidFill>
              <a:latin typeface="Times New Roman" charset="0"/>
              <a:ea typeface="Calibri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74565"/>
              </p:ext>
            </p:extLst>
          </p:nvPr>
        </p:nvGraphicFramePr>
        <p:xfrm>
          <a:off x="1106378" y="856811"/>
          <a:ext cx="10305942" cy="9668712"/>
        </p:xfrm>
        <a:graphic>
          <a:graphicData uri="http://schemas.openxmlformats.org/drawingml/2006/table">
            <a:tbl>
              <a:tblPr/>
              <a:tblGrid>
                <a:gridCol w="4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2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  физических лиц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 налог с   физических лиц, обладающих земельным участком,  расположенным в границах  сельских поселений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1 760,0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СОБСТВЕННОСТИ, в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960,00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Доходы от сдачи в аренду имущества, находящегося в оперативном управлении  органов управления сельских поселений и созданных ими учреждений</a:t>
                      </a:r>
                      <a:br>
                        <a:rPr lang="ru-RU" sz="2000" b="0" i="0" u="none" strike="noStrike" dirty="0">
                          <a:effectLst/>
                          <a:latin typeface="Times New Roman"/>
                        </a:rPr>
                      </a:b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Доходы от сдачи в аренду имущества, составляющего казну сельских поселений (за исключением земельных участков)</a:t>
                      </a:r>
                      <a:br>
                        <a:rPr lang="ru-RU" sz="2000" b="0" i="0" u="none" strike="noStrike" dirty="0">
                          <a:effectLst/>
                          <a:latin typeface="Times New Roman"/>
                        </a:rPr>
                      </a:b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340,0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6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поступления  от использования имущества, находящегося  в собственности сельских поселений (НАЙМ)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90" marR="2690" marT="2690" marB="129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550,0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800,00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оказания платных услуг (работ) получателями средств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оказания платных услуг (работ) получателями средств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БЕЗВОЗМЕЗДНЫЕ ПОСТУПЛЕНИЯ, в </a:t>
                      </a:r>
                      <a:r>
                        <a:rPr lang="ru-RU" sz="2000" b="1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19 404,6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Дотация на выравнивание уровня бюджетной обеспеченности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7 759,20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Субсидии из областного  бюджета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11 344,50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Субвенции из областного бюджета: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300,90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6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субвенции бюджетам  сельских поселений на выполнение передаваемых полномочий субъектов Российской Федерации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3,50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6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субвенции бюджетам  сельских поселений на осуществление первичного воинского  учета на территориях, где отсутствуют военные комиссариаты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297,40 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6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2690" marR="2690" marT="2690" marB="129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102 224,6</a:t>
                      </a:r>
                    </a:p>
                  </a:txBody>
                  <a:tcPr marL="2690" marR="2690" marT="2690" marB="129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49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78165441"/>
              </p:ext>
            </p:extLst>
          </p:nvPr>
        </p:nvGraphicFramePr>
        <p:xfrm>
          <a:off x="472966" y="236482"/>
          <a:ext cx="11132247" cy="699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89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9262969"/>
              </p:ext>
            </p:extLst>
          </p:nvPr>
        </p:nvGraphicFramePr>
        <p:xfrm>
          <a:off x="1466193" y="483183"/>
          <a:ext cx="8607973" cy="563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391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37033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Функциональная структура расходов бюджета поселения   в </a:t>
            </a:r>
            <a:r>
              <a:rPr lang="ru-RU" b="1" dirty="0" smtClean="0"/>
              <a:t>2022-2024 </a:t>
            </a:r>
            <a:r>
              <a:rPr lang="ru-RU" b="1" dirty="0"/>
              <a:t>годах  (тыс. рублей)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578563"/>
              </p:ext>
            </p:extLst>
          </p:nvPr>
        </p:nvGraphicFramePr>
        <p:xfrm>
          <a:off x="377686" y="1666391"/>
          <a:ext cx="11370366" cy="4635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8198">
                  <a:extLst>
                    <a:ext uri="{9D8B030D-6E8A-4147-A177-3AD203B41FA5}">
                      <a16:colId xmlns:a16="http://schemas.microsoft.com/office/drawing/2014/main" val="1361598185"/>
                    </a:ext>
                  </a:extLst>
                </a:gridCol>
                <a:gridCol w="1124550">
                  <a:extLst>
                    <a:ext uri="{9D8B030D-6E8A-4147-A177-3AD203B41FA5}">
                      <a16:colId xmlns:a16="http://schemas.microsoft.com/office/drawing/2014/main" val="3912839032"/>
                    </a:ext>
                  </a:extLst>
                </a:gridCol>
                <a:gridCol w="1929743">
                  <a:extLst>
                    <a:ext uri="{9D8B030D-6E8A-4147-A177-3AD203B41FA5}">
                      <a16:colId xmlns:a16="http://schemas.microsoft.com/office/drawing/2014/main" val="3166537861"/>
                    </a:ext>
                  </a:extLst>
                </a:gridCol>
                <a:gridCol w="1929743">
                  <a:extLst>
                    <a:ext uri="{9D8B030D-6E8A-4147-A177-3AD203B41FA5}">
                      <a16:colId xmlns:a16="http://schemas.microsoft.com/office/drawing/2014/main" val="2591548506"/>
                    </a:ext>
                  </a:extLst>
                </a:gridCol>
                <a:gridCol w="1888132">
                  <a:extLst>
                    <a:ext uri="{9D8B030D-6E8A-4147-A177-3AD203B41FA5}">
                      <a16:colId xmlns:a16="http://schemas.microsoft.com/office/drawing/2014/main" val="814084851"/>
                    </a:ext>
                  </a:extLst>
                </a:gridCol>
              </a:tblGrid>
              <a:tr h="1068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Раздел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года (тысяч рублей)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года (тысяч рублей)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года (тысяч рублей)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7342993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22745,5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22272,5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22870,5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4699354"/>
                  </a:ext>
                </a:extLst>
              </a:tr>
              <a:tr h="29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297,4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297,4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9507655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9462513"/>
                  </a:ext>
                </a:extLst>
              </a:tr>
              <a:tr h="34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26226,3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22480,2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20132,1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869000"/>
                  </a:ext>
                </a:extLst>
              </a:tr>
              <a:tr h="596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35445,7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27061,0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27108,1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86208711"/>
                  </a:ext>
                </a:extLst>
              </a:tr>
              <a:tr h="317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5395558"/>
                  </a:ext>
                </a:extLst>
              </a:tr>
              <a:tr h="29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16362,3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13835,1,0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13835,1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9393099"/>
                  </a:ext>
                </a:extLst>
              </a:tr>
              <a:tr h="29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2081,0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424837"/>
                  </a:ext>
                </a:extLst>
              </a:tr>
              <a:tr h="29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3904720"/>
                  </a:ext>
                </a:extLst>
              </a:tr>
              <a:tr h="29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 расходов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108192,2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91437,2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89567,8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021314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58922" y="6301408"/>
            <a:ext cx="365760" cy="2822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4715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1653917"/>
              </p:ext>
            </p:extLst>
          </p:nvPr>
        </p:nvGraphicFramePr>
        <p:xfrm>
          <a:off x="772509" y="394138"/>
          <a:ext cx="10988567" cy="6227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400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03596208"/>
              </p:ext>
            </p:extLst>
          </p:nvPr>
        </p:nvGraphicFramePr>
        <p:xfrm>
          <a:off x="378372" y="1008993"/>
          <a:ext cx="6763408" cy="485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19032" y="329614"/>
            <a:ext cx="3730336" cy="644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Муниципальные подпрограммы на 2022 год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06505"/>
              </p:ext>
            </p:extLst>
          </p:nvPr>
        </p:nvGraphicFramePr>
        <p:xfrm>
          <a:off x="7141780" y="1337387"/>
          <a:ext cx="4648477" cy="430666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648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"Стимулирование экономической активности на территории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Сусанинского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поселения" 720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№2 "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Обеспчение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на территории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Сусанинского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810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№3 "Благоустройство территории Сусанинского сельского поселения" 30190,3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№4 "Развитие культуры, организация праздничных мероприятий на территории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Сусанинского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поселения" 15262,3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№5 "Развитие физической культуры, спорта и молодежной политики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00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9032" y="329614"/>
            <a:ext cx="3730336" cy="644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Муниципальные подпрограммы на 2022 год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31721141"/>
              </p:ext>
            </p:extLst>
          </p:nvPr>
        </p:nvGraphicFramePr>
        <p:xfrm>
          <a:off x="599089" y="1308538"/>
          <a:ext cx="6006662" cy="477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15911"/>
              </p:ext>
            </p:extLst>
          </p:nvPr>
        </p:nvGraphicFramePr>
        <p:xfrm>
          <a:off x="6949368" y="1182413"/>
          <a:ext cx="5097517" cy="490307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09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8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№6 «Комплексное развитие сельской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№7 "Содержание автомобильных дорог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№8"Жилищно-коммунальное хозяйство на территории Сусанинское сельское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3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№9 "Формирование комфортной городской среды"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6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№10 "Энергосбережение и обеспечение энергетической эффективности на территории Сусанинского сельского поселения"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036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023" y="278892"/>
            <a:ext cx="7729728" cy="1188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Административно-территориальное деление муниципального образования «»</a:t>
            </a:r>
            <a:r>
              <a:rPr lang="ru-RU" sz="2000" dirty="0" err="1" smtClean="0"/>
              <a:t>Сусанинское</a:t>
            </a:r>
            <a:r>
              <a:rPr lang="ru-RU" sz="2000" dirty="0" smtClean="0"/>
              <a:t> сельское поселение» 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2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63218" y="1529991"/>
            <a:ext cx="1109538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Общая площадь территории сельского поселения составляет 28106,1 га.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территории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Сусанинского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сельского поселения расположены населенные пункты: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деревня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Виркино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поселок при железнодорожной станции Владимирская, деревня Заборье, посёлок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Кобралово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деревня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Ковшово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деревня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Красницы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деревня Мыза, посёлок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Семрино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посёлок Сусанино.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Административный центр сельского поселения – поселок Сусанино расположен в 18 км восточнее города Гатчина – административного центра Гатчинского муниципального района и в 50 км от  Санкт-   Петербурга.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Общая численность постоянного населения на 1 января 2022 года составила 7,778 тыс. человек.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Доля населения в трудоспособном возрасте – 68,4%, численность занятых в экономике поселения – 25,0 %.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поселках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Кобралово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Семрино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Сусанино расположены предприятия обрабатывающего производства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3972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8289" y="222041"/>
            <a:ext cx="8620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  ассигнования  на реализацию муниципальной  программы «Социально-экономическое развитие муниципального образования "Сусанинское сельское поселение"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 год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40223"/>
              </p:ext>
            </p:extLst>
          </p:nvPr>
        </p:nvGraphicFramePr>
        <p:xfrm>
          <a:off x="1340069" y="1289535"/>
          <a:ext cx="9884980" cy="5277360"/>
        </p:xfrm>
        <a:graphic>
          <a:graphicData uri="http://schemas.openxmlformats.org/drawingml/2006/table">
            <a:tbl>
              <a:tblPr/>
              <a:tblGrid>
                <a:gridCol w="702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"Стимулирование экономической активности на территории МО "Сусанинское сельское поселение" муниципальной программы "Социально-экономическое развитие муниципального образования "Сусанинское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7Э1000000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безопасности территории Сусанинского сельского поселения"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7Э2000000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"Благоустройство территории Сусанинского сельского поселения"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7Э3000000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30 190,3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культуры, организация праздничных мероприятий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7Э4000000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15 262,3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физической культуры, спорта и молодежной политики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7Э50000000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«Комплексное развитие сельской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7Э60000000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2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04144"/>
              </p:ext>
            </p:extLst>
          </p:nvPr>
        </p:nvGraphicFramePr>
        <p:xfrm>
          <a:off x="1363334" y="1712643"/>
          <a:ext cx="9884980" cy="4519720"/>
        </p:xfrm>
        <a:graphic>
          <a:graphicData uri="http://schemas.openxmlformats.org/drawingml/2006/table">
            <a:tbl>
              <a:tblPr/>
              <a:tblGrid>
                <a:gridCol w="702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"Содержание автомобильных дорог на территории МО "Сусанинское сельское поселение"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7Э70000000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26196,3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"Жилищно-коммунальное хозяйство на территории Сусанинское сельское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поселени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7Э80000000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4 204,4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"Формирование комфортной городской среды" муниципальной программы "Социально-экономическое развитие муниципального образования "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Сусанинское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7Э90000000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"Энергосбережение и обеспечение энергетической эффективности на территории Сусанинского сельского поселения"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7ЭБ0000000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"Формирование законопослушного поведения участников дорожного движения на территории Сусанинского сельского поселения" муниципальной программы "Социально-экономическое развитие муниципального образования "Сусанинское сельское поселение"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7ЭГ0000000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4503" marR="4503" marT="4503" marB="216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8289" y="222041"/>
            <a:ext cx="8620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  ассигнования  на реализацию муниципальной  программы «Социально-экономическое развитие муниципального образования "Сусанинское сельское поселение"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 год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231" y="447857"/>
            <a:ext cx="7509212" cy="834291"/>
          </a:xfrm>
        </p:spPr>
        <p:txBody>
          <a:bodyPr/>
          <a:lstStyle/>
          <a:p>
            <a:r>
              <a:rPr lang="ru-RU" dirty="0" smtClean="0"/>
              <a:t>Планы на 2022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635" y="1540565"/>
            <a:ext cx="10455965" cy="4870174"/>
          </a:xfrm>
        </p:spPr>
        <p:txBody>
          <a:bodyPr>
            <a:normAutofit fontScale="62500" lnSpcReduction="20000"/>
          </a:bodyPr>
          <a:lstStyle/>
          <a:p>
            <a:r>
              <a:rPr lang="ru-RU" sz="2300" dirty="0"/>
              <a:t>Администрация поселения планирует продолжить работы по благоустройству территории и ремонту дорог местного значения.</a:t>
            </a:r>
          </a:p>
          <a:p>
            <a:r>
              <a:rPr lang="ru-RU" sz="2300" dirty="0"/>
              <a:t>Администрацией разработан план социально-экономического развития поселения до 2024 года включительно. В 2022 году этим планом предусмотрено:</a:t>
            </a:r>
          </a:p>
          <a:p>
            <a:r>
              <a:rPr lang="ru-RU" sz="2300" dirty="0"/>
              <a:t>1) в поселке </a:t>
            </a:r>
            <a:r>
              <a:rPr lang="ru-RU" sz="2300" dirty="0" err="1"/>
              <a:t>Семрино</a:t>
            </a:r>
            <a:r>
              <a:rPr lang="ru-RU" sz="2300" dirty="0"/>
              <a:t>:</a:t>
            </a:r>
          </a:p>
          <a:p>
            <a:r>
              <a:rPr lang="ru-RU" sz="2300" dirty="0"/>
              <a:t>- асфальтирование дороги по  улице 1-я Линии.</a:t>
            </a:r>
          </a:p>
          <a:p>
            <a:r>
              <a:rPr lang="ru-RU" sz="2300" dirty="0"/>
              <a:t>-обустройство автомобильной стоянки напротив  футбольного поля.</a:t>
            </a:r>
          </a:p>
          <a:p>
            <a:r>
              <a:rPr lang="ru-RU" sz="2300" dirty="0"/>
              <a:t>- ремонт крыши спортивного зала на улице Хвойной.</a:t>
            </a:r>
          </a:p>
          <a:p>
            <a:r>
              <a:rPr lang="ru-RU" sz="2300" dirty="0"/>
              <a:t>2) в поселке  Сусанино: </a:t>
            </a:r>
          </a:p>
          <a:p>
            <a:r>
              <a:rPr lang="ru-RU" sz="2300" dirty="0"/>
              <a:t>- асфальтирование дороги по улице 3-я Линия.</a:t>
            </a:r>
          </a:p>
          <a:p>
            <a:r>
              <a:rPr lang="ru-RU" sz="2300" dirty="0"/>
              <a:t>3) обустройство тротуаров на  улице  5-я Линия от школы до пересечения со  Средним проспектом.</a:t>
            </a:r>
          </a:p>
          <a:p>
            <a:r>
              <a:rPr lang="ru-RU" sz="2300" dirty="0"/>
              <a:t> 1) в поселке </a:t>
            </a:r>
            <a:r>
              <a:rPr lang="ru-RU" sz="2300" dirty="0" err="1"/>
              <a:t>Кобралово</a:t>
            </a:r>
            <a:r>
              <a:rPr lang="ru-RU" sz="2300" dirty="0"/>
              <a:t>: </a:t>
            </a:r>
          </a:p>
          <a:p>
            <a:r>
              <a:rPr lang="ru-RU" sz="2300" dirty="0"/>
              <a:t>-асфальтирование улицы Ленинградской.</a:t>
            </a:r>
          </a:p>
          <a:p>
            <a:r>
              <a:rPr lang="ru-RU" sz="2300" dirty="0"/>
              <a:t>- расширение детской площадки по улице Лесной.</a:t>
            </a:r>
          </a:p>
          <a:p>
            <a:r>
              <a:rPr lang="ru-RU" sz="2300" dirty="0"/>
              <a:t>- обустройство освещения автомобильной дороги по улицам Ленинградская - Дорожная.</a:t>
            </a:r>
          </a:p>
          <a:p>
            <a:r>
              <a:rPr lang="ru-RU" sz="2300" dirty="0"/>
              <a:t>Планируется ремонт дорожного покрытия автомобильной дороги в деревне </a:t>
            </a:r>
            <a:r>
              <a:rPr lang="ru-RU" sz="2300" dirty="0" err="1"/>
              <a:t>Виркино</a:t>
            </a:r>
            <a:r>
              <a:rPr lang="ru-RU" sz="2300" dirty="0"/>
              <a:t>, центральная дорога (до дома 75а) в щебеночно-песчаном исполнении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Запланировано строительство контейнерных площадок в п. </a:t>
            </a:r>
            <a:r>
              <a:rPr lang="ru-RU" sz="2300" dirty="0" err="1" smtClean="0"/>
              <a:t>Кобралово</a:t>
            </a:r>
            <a:r>
              <a:rPr lang="ru-RU" sz="2300" dirty="0" smtClean="0"/>
              <a:t>, п. </a:t>
            </a:r>
            <a:r>
              <a:rPr lang="ru-RU" sz="2300" dirty="0" err="1" smtClean="0"/>
              <a:t>Семрино</a:t>
            </a:r>
            <a:r>
              <a:rPr lang="ru-RU" sz="2300" dirty="0" smtClean="0"/>
              <a:t>, п. Сусанино</a:t>
            </a:r>
            <a:endParaRPr lang="ru-RU" sz="2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173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354" y="72620"/>
            <a:ext cx="6390410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ОСНОВНЫЕ ПОНЯТИЯ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3485" y="1358168"/>
            <a:ext cx="7988879" cy="9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Бюджет-это 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план доходов и расходов на определенный период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24846"/>
            <a:ext cx="429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бюджета-это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поступающие в бюджет денежные средства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4356" y="4124846"/>
            <a:ext cx="4509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-это выплачиваемые из бюджета денежные средства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223" y="2464473"/>
            <a:ext cx="3636819" cy="2762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1078415"/>
            <a:ext cx="3362325" cy="27241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8582" y="5606067"/>
            <a:ext cx="1072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ДОХОДЫ-РАСХОДЫ=ДЕФИЦИТ(ПРОФИЦИТ)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7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16889" y="369827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 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0775" y="1501699"/>
            <a:ext cx="1178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образуются за счет налоговых и неналоговых доходов, а также за счет безвозмездных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71" y="2291525"/>
            <a:ext cx="7448550" cy="2324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6102" y="4004116"/>
            <a:ext cx="2945919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Доходы бюджета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6226" y="5042142"/>
            <a:ext cx="3661495" cy="1633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Налоговые доходы- поступления в бюджет от уплаты налогов, установленных Налоговым кодексом РФ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69942" y="4615625"/>
            <a:ext cx="3848987" cy="2100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Неналоговые доходы-поступления за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найм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 и содержание муниципального жилья, доходы от реализации имущества, от сдачи в аренду имущества.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0936" y="5444218"/>
            <a:ext cx="4106264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Безвозмездные поступления-это финансовая помощь из бюджетов других уровней.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943600" y="4766044"/>
            <a:ext cx="510362" cy="67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00">
            <a:off x="3967636" y="4129132"/>
            <a:ext cx="548688" cy="12556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94209">
            <a:off x="7784810" y="4056951"/>
            <a:ext cx="123121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69421" y="347113"/>
            <a:ext cx="7377546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БЮДЖЕТА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394" y="1583887"/>
            <a:ext cx="10386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денежные средства.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439" y="2202867"/>
            <a:ext cx="6352755" cy="1689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6025" y="3304786"/>
            <a:ext cx="498876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Расходы местного бюджета классифицируются</a:t>
            </a:r>
            <a:endParaRPr lang="ru-RU" sz="28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851" y="5097285"/>
            <a:ext cx="3564303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 </a:t>
            </a:r>
            <a:r>
              <a:rPr lang="ru-RU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муниципальным программам </a:t>
            </a:r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поселения</a:t>
            </a:r>
            <a:endParaRPr lang="ru-RU" sz="32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35055" y="5421079"/>
            <a:ext cx="3879735" cy="91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по непрограммным направлениям деятельности органов местного самоуправления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121259">
            <a:off x="6833591" y="4255905"/>
            <a:ext cx="384868" cy="773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781465" y="4302007"/>
            <a:ext cx="475646" cy="1040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9" y="4181290"/>
            <a:ext cx="3466214" cy="2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513" y="135854"/>
            <a:ext cx="1108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4513" y="677324"/>
            <a:ext cx="1191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91" y="1421168"/>
            <a:ext cx="4055918" cy="1005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ДЕФИЦИТ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расходов бюджета над его доходами)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2823" y="1284585"/>
            <a:ext cx="4276722" cy="12829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ПРОФИЦИТ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(превышение доходов бюджета над его расходами)</a:t>
            </a:r>
            <a:endParaRPr lang="ru-RU" sz="2000" dirty="0"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47480" y="4030138"/>
            <a:ext cx="8240856" cy="2763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НАЛОГОВЫЕ ДОХОДЫ- </a:t>
            </a:r>
            <a:r>
              <a:rPr lang="ru-RU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поступления от уплаты налогов, установленных Налоговым кодексом РФ.</a:t>
            </a:r>
          </a:p>
          <a:p>
            <a:pPr algn="just"/>
            <a:r>
              <a:rPr lang="ru-RU" sz="2000" u="sng" dirty="0" smtClean="0">
                <a:solidFill>
                  <a:srgbClr val="7030A0"/>
                </a:solidFill>
                <a:latin typeface="Times New Roman" charset="0"/>
                <a:ea typeface="Calibri" charset="0"/>
              </a:rPr>
              <a:t>НЕНАЛОГОВЫЕ ДОХОДЫ</a:t>
            </a:r>
            <a:r>
              <a:rPr lang="ru-RU" sz="2000" dirty="0" smtClean="0">
                <a:solidFill>
                  <a:srgbClr val="7030A0"/>
                </a:solidFill>
                <a:latin typeface="Times New Roman" charset="0"/>
                <a:ea typeface="Calibri" charset="0"/>
              </a:rPr>
              <a:t>-поступления от уплаты других пошлин и сборов, установленных законодательством  РФ и органов местного самоуправления, а также штрафов за нарушение законодательства.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charset="0"/>
                <a:ea typeface="Calibri" charset="0"/>
              </a:rPr>
              <a:t>БЕЗВОЗМЕЗДНЫЕ ПОСТУПЛЕНИЯ-поступления от других бюджетов (межбюджетные трансферты), организации, граждан (кроме налоговых и неналоговых доходов) </a:t>
            </a:r>
            <a:endParaRPr lang="ru-RU" sz="2000" dirty="0">
              <a:solidFill>
                <a:srgbClr val="0070C0"/>
              </a:solidFill>
              <a:latin typeface="Times New Roman" charset="0"/>
              <a:ea typeface="Calibri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527" y="2746566"/>
            <a:ext cx="4930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52855" y="2651579"/>
            <a:ext cx="4759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0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69" y="0"/>
            <a:ext cx="8988287" cy="182542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Демографическая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   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зарегистрированного населения на 01.01.2022 года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7 778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44" y="2760662"/>
            <a:ext cx="9479019" cy="4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967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351" y="95250"/>
            <a:ext cx="6778625" cy="11509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dirty="0">
                <a:solidFill>
                  <a:srgbClr val="1F4E7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Сведения о численности населения в разрезе по населенным пунктам</a:t>
            </a:r>
            <a:endParaRPr lang="ru-RU" altLang="ru-RU" sz="18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502" name="Group 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58287"/>
              </p:ext>
            </p:extLst>
          </p:nvPr>
        </p:nvGraphicFramePr>
        <p:xfrm>
          <a:off x="1847850" y="1052514"/>
          <a:ext cx="8351838" cy="5572129"/>
        </p:xfrm>
        <a:graphic>
          <a:graphicData uri="http://schemas.openxmlformats.org/drawingml/2006/table">
            <a:tbl>
              <a:tblPr/>
              <a:tblGrid>
                <a:gridCol w="50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2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36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 сельского населенного пункта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Население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01.01.20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Население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01.01.202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Население на 01.01.202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постоянно зарегистрировано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временно зарегистрировано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д. Виркино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ст. Владимирская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Заборье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п. Кобралово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2560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2550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Ковшово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Красницы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дер. Мыза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п. Семрино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2570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2560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2500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п. Сусанино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2366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2121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62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8257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8200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7778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86648" y="32443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alt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20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1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466" y="457797"/>
            <a:ext cx="7729728" cy="1188720"/>
          </a:xfrm>
        </p:spPr>
        <p:txBody>
          <a:bodyPr/>
          <a:lstStyle/>
          <a:p>
            <a:r>
              <a:rPr lang="ru-RU" dirty="0"/>
              <a:t>Сведения  об объеме и структуре доходов бюджета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749188"/>
              </p:ext>
            </p:extLst>
          </p:nvPr>
        </p:nvGraphicFramePr>
        <p:xfrm>
          <a:off x="646044" y="2415209"/>
          <a:ext cx="11350484" cy="3976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7158">
                  <a:extLst>
                    <a:ext uri="{9D8B030D-6E8A-4147-A177-3AD203B41FA5}">
                      <a16:colId xmlns:a16="http://schemas.microsoft.com/office/drawing/2014/main" val="947735815"/>
                    </a:ext>
                  </a:extLst>
                </a:gridCol>
                <a:gridCol w="857858">
                  <a:extLst>
                    <a:ext uri="{9D8B030D-6E8A-4147-A177-3AD203B41FA5}">
                      <a16:colId xmlns:a16="http://schemas.microsoft.com/office/drawing/2014/main" val="1753220505"/>
                    </a:ext>
                  </a:extLst>
                </a:gridCol>
                <a:gridCol w="857858">
                  <a:extLst>
                    <a:ext uri="{9D8B030D-6E8A-4147-A177-3AD203B41FA5}">
                      <a16:colId xmlns:a16="http://schemas.microsoft.com/office/drawing/2014/main" val="2186398511"/>
                    </a:ext>
                  </a:extLst>
                </a:gridCol>
                <a:gridCol w="906416">
                  <a:extLst>
                    <a:ext uri="{9D8B030D-6E8A-4147-A177-3AD203B41FA5}">
                      <a16:colId xmlns:a16="http://schemas.microsoft.com/office/drawing/2014/main" val="3803415542"/>
                    </a:ext>
                  </a:extLst>
                </a:gridCol>
                <a:gridCol w="906416">
                  <a:extLst>
                    <a:ext uri="{9D8B030D-6E8A-4147-A177-3AD203B41FA5}">
                      <a16:colId xmlns:a16="http://schemas.microsoft.com/office/drawing/2014/main" val="3371456540"/>
                    </a:ext>
                  </a:extLst>
                </a:gridCol>
                <a:gridCol w="890230">
                  <a:extLst>
                    <a:ext uri="{9D8B030D-6E8A-4147-A177-3AD203B41FA5}">
                      <a16:colId xmlns:a16="http://schemas.microsoft.com/office/drawing/2014/main" val="1514382270"/>
                    </a:ext>
                  </a:extLst>
                </a:gridCol>
                <a:gridCol w="906416">
                  <a:extLst>
                    <a:ext uri="{9D8B030D-6E8A-4147-A177-3AD203B41FA5}">
                      <a16:colId xmlns:a16="http://schemas.microsoft.com/office/drawing/2014/main" val="3597450102"/>
                    </a:ext>
                  </a:extLst>
                </a:gridCol>
                <a:gridCol w="890230">
                  <a:extLst>
                    <a:ext uri="{9D8B030D-6E8A-4147-A177-3AD203B41FA5}">
                      <a16:colId xmlns:a16="http://schemas.microsoft.com/office/drawing/2014/main" val="1866401951"/>
                    </a:ext>
                  </a:extLst>
                </a:gridCol>
                <a:gridCol w="793115">
                  <a:extLst>
                    <a:ext uri="{9D8B030D-6E8A-4147-A177-3AD203B41FA5}">
                      <a16:colId xmlns:a16="http://schemas.microsoft.com/office/drawing/2014/main" val="3270876834"/>
                    </a:ext>
                  </a:extLst>
                </a:gridCol>
                <a:gridCol w="906416">
                  <a:extLst>
                    <a:ext uri="{9D8B030D-6E8A-4147-A177-3AD203B41FA5}">
                      <a16:colId xmlns:a16="http://schemas.microsoft.com/office/drawing/2014/main" val="2579219208"/>
                    </a:ext>
                  </a:extLst>
                </a:gridCol>
                <a:gridCol w="728371">
                  <a:extLst>
                    <a:ext uri="{9D8B030D-6E8A-4147-A177-3AD203B41FA5}">
                      <a16:colId xmlns:a16="http://schemas.microsoft.com/office/drawing/2014/main" val="3773274429"/>
                    </a:ext>
                  </a:extLst>
                </a:gridCol>
              </a:tblGrid>
              <a:tr h="2651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44703"/>
                  </a:ext>
                </a:extLst>
              </a:tr>
              <a:tr h="64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extLst>
                  <a:ext uri="{0D108BD9-81ED-4DB2-BD59-A6C34878D82A}">
                    <a16:rowId xmlns:a16="http://schemas.microsoft.com/office/drawing/2014/main" val="2035496312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78713,1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88066,0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extLst>
                  <a:ext uri="{0D108BD9-81ED-4DB2-BD59-A6C34878D82A}">
                    <a16:rowId xmlns:a16="http://schemas.microsoft.com/office/drawing/2014/main" val="2059324153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extLst>
                  <a:ext uri="{0D108BD9-81ED-4DB2-BD59-A6C34878D82A}">
                    <a16:rowId xmlns:a16="http://schemas.microsoft.com/office/drawing/2014/main" val="4175472262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40190,7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32933,7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19404,6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8662,8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extLst>
                  <a:ext uri="{0D108BD9-81ED-4DB2-BD59-A6C34878D82A}">
                    <a16:rowId xmlns:a16="http://schemas.microsoft.com/office/drawing/2014/main" val="235299867"/>
                  </a:ext>
                </a:extLst>
              </a:tr>
              <a:tr h="1440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120196,1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122568,7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102224,6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92142,8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5" marR="6965" marT="6965" marB="0" anchor="ctr"/>
                </a:tc>
                <a:extLst>
                  <a:ext uri="{0D108BD9-81ED-4DB2-BD59-A6C34878D82A}">
                    <a16:rowId xmlns:a16="http://schemas.microsoft.com/office/drawing/2014/main" val="358133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120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Бандероль">
  <a:themeElements>
    <a:clrScheme name="Бандероль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Бандероль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ндероль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1004</TotalTime>
  <Words>2063</Words>
  <Application>Microsoft Office PowerPoint</Application>
  <PresentationFormat>Широкоэкранный</PresentationFormat>
  <Paragraphs>446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Gill Sans MT</vt:lpstr>
      <vt:lpstr>Times New Roman</vt:lpstr>
      <vt:lpstr>Бандероль</vt:lpstr>
      <vt:lpstr>Презентация PowerPoint</vt:lpstr>
      <vt:lpstr>Административно-территориальное деление муниципального образования «»Сусанинское сельское поселение»  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Демографическая ситуация     Численность  зарегистрированного населения на 01.01.2022 года 7 778 человек</vt:lpstr>
      <vt:lpstr>Сведения о численности населения в разрезе по населенным пунктам</vt:lpstr>
      <vt:lpstr>Сведения  об объеме и структуре доходов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структура расходов бюджета поселения   в 2022-2024 годах 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 на 2022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ГОСУДАРСТВЕННОЙ РЕГИОНАЛЬНОЙ ИНВЕСТИЦИОННОЙ СТРАТЕГИИ</dc:title>
  <dc:creator>Анна Зеленкова</dc:creator>
  <cp:lastModifiedBy>Петрова Ольга Владимировна</cp:lastModifiedBy>
  <cp:revision>245</cp:revision>
  <dcterms:created xsi:type="dcterms:W3CDTF">2019-03-04T00:39:56Z</dcterms:created>
  <dcterms:modified xsi:type="dcterms:W3CDTF">2022-03-11T13:22:04Z</dcterms:modified>
</cp:coreProperties>
</file>