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22"/>
  </p:notesMasterIdLst>
  <p:sldIdLst>
    <p:sldId id="256" r:id="rId2"/>
    <p:sldId id="300" r:id="rId3"/>
    <p:sldId id="258" r:id="rId4"/>
    <p:sldId id="266" r:id="rId5"/>
    <p:sldId id="259" r:id="rId6"/>
    <p:sldId id="282" r:id="rId7"/>
    <p:sldId id="297" r:id="rId8"/>
    <p:sldId id="298" r:id="rId9"/>
    <p:sldId id="283" r:id="rId10"/>
    <p:sldId id="295" r:id="rId11"/>
    <p:sldId id="284" r:id="rId12"/>
    <p:sldId id="285" r:id="rId13"/>
    <p:sldId id="291" r:id="rId14"/>
    <p:sldId id="286" r:id="rId15"/>
    <p:sldId id="287" r:id="rId16"/>
    <p:sldId id="301" r:id="rId17"/>
    <p:sldId id="288" r:id="rId18"/>
    <p:sldId id="302" r:id="rId19"/>
    <p:sldId id="290" r:id="rId20"/>
    <p:sldId id="303" r:id="rId21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5" autoAdjust="0"/>
    <p:restoredTop sz="93736"/>
  </p:normalViewPr>
  <p:slideViewPr>
    <p:cSldViewPr snapToGrid="0" snapToObjects="1">
      <p:cViewPr varScale="1">
        <p:scale>
          <a:sx n="91" d="100"/>
          <a:sy n="91" d="100"/>
        </p:scale>
        <p:origin x="57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доходов бюджета Сусанинского поселения в 2023 году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бюджета Сусанинского поселения в 2022 году</c:v>
                </c:pt>
              </c:strCache>
            </c:strRef>
          </c:tx>
          <c:explosion val="6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4E5-4705-BFB5-1DD71F548631}"/>
              </c:ext>
            </c:extLst>
          </c:dPt>
          <c:cat>
            <c:strRef>
              <c:f>Лист1!$A$2:$A$5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 от других бюджетов 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81060</c:v>
                </c:pt>
                <c:pt idx="1">
                  <c:v>1760</c:v>
                </c:pt>
                <c:pt idx="2">
                  <c:v>19404.599999999999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E5-4705-BFB5-1DD71F548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9601348361922077"/>
          <c:y val="0.35278953292387222"/>
          <c:w val="0.30398651638077923"/>
          <c:h val="0.54222560640836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налоговых и неналоговых доходов на 2023 год (тыс. рублей)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0470552008870888"/>
          <c:y val="0.17501223086784992"/>
          <c:w val="0.41287516419104775"/>
          <c:h val="0.8249877691321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налоговых и неналоговых доходов на 2021 год (тыс. рублей)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50800" h="101600" prst="riblet"/>
              <a:contourClr>
                <a:srgbClr val="000000"/>
              </a:contourClr>
            </a:sp3d>
          </c:spPr>
          <c:explosion val="25"/>
          <c:dPt>
            <c:idx val="0"/>
            <c:bubble3D val="0"/>
            <c:explosion val="29"/>
            <c:spPr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C24C-45AF-82BC-3214FD0FF8E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C24C-45AF-82BC-3214FD0FF8E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24C-45AF-82BC-3214FD0FF8E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24C-45AF-82BC-3214FD0FF8E6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24C-45AF-82BC-3214FD0FF8E6}"/>
              </c:ext>
            </c:extLst>
          </c:dPt>
          <c:dLbls>
            <c:dLbl>
              <c:idx val="0"/>
              <c:layout>
                <c:manualLayout>
                  <c:x val="2.5524400022683261E-2"/>
                  <c:y val="3.2610158423062661E-2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i="0" u="none" strike="noStrike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Налог на доходы физических лиц – 26400,0 тыс. рублей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4C-45AF-82BC-3214FD0FF8E6}"/>
                </c:ext>
              </c:extLst>
            </c:dLbl>
            <c:dLbl>
              <c:idx val="1"/>
              <c:layout>
                <c:manualLayout>
                  <c:x val="1.1981498434233281E-2"/>
                  <c:y val="-5.09166572617569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b="1" i="0" u="none" strike="noStrike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Налог на имущество </a:t>
                    </a:r>
                  </a:p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b="1" i="0" u="none" strike="noStrike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ФЛ – 1031,6 тыс. рублей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C24C-45AF-82BC-3214FD0FF8E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4C-45AF-82BC-3214FD0FF8E6}"/>
                </c:ext>
              </c:extLst>
            </c:dLbl>
            <c:dLbl>
              <c:idx val="3"/>
              <c:layout>
                <c:manualLayout>
                  <c:x val="-2.9336329210000695E-2"/>
                  <c:y val="-0.11140209674441605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i="0" u="none" strike="noStrike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Земельный налог – </a:t>
                    </a:r>
                    <a:r>
                      <a:rPr lang="ru-RU" sz="2400" b="1" i="0" u="none" strike="noStrike" kern="1200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39700,0 </a:t>
                    </a:r>
                    <a:r>
                      <a:rPr lang="ru-RU" sz="2400" b="1" i="0" u="none" strike="noStrike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тыс. рублей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4C-45AF-82BC-3214FD0FF8E6}"/>
                </c:ext>
              </c:extLst>
            </c:dLbl>
            <c:dLbl>
              <c:idx val="4"/>
              <c:layout>
                <c:manualLayout>
                  <c:x val="2.5144435477420742E-2"/>
                  <c:y val="-3.88379867469640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Неналоговые</a:t>
                    </a:r>
                    <a:r>
                      <a:rPr lang="ru-RU" sz="24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доходы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24C-45AF-82BC-3214FD0FF8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23400</c:v>
                </c:pt>
                <c:pt idx="1">
                  <c:v>Акцизы по подакцизным товарам (продукции),производимым на территории РФ 3650</c:v>
                </c:pt>
                <c:pt idx="2">
                  <c:v>Налог на имущество физических лиц 26400</c:v>
                </c:pt>
                <c:pt idx="3">
                  <c:v>Земельный налог 51010</c:v>
                </c:pt>
                <c:pt idx="4">
                  <c:v>Неналоговые доходы 1760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 formatCode="General">
                  <c:v>23400</c:v>
                </c:pt>
                <c:pt idx="1">
                  <c:v>3650</c:v>
                </c:pt>
                <c:pt idx="2">
                  <c:v>26400</c:v>
                </c:pt>
                <c:pt idx="3">
                  <c:v>51010</c:v>
                </c:pt>
                <c:pt idx="4">
                  <c:v>1760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4C-45AF-82BC-3214FD0FF8E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 поступления в бюджет  муниципального образования "Сусанинское сельское поселение"  из других бюджетов на 2023  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034006381613319E-2"/>
          <c:y val="0.32531570840340107"/>
          <c:w val="0.55151814181426473"/>
          <c:h val="0.61167147511163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 поступления в бюджет  муниципального образования "Сусанинское сельское поселение"  из других бюджетов на 2022  год</c:v>
                </c:pt>
              </c:strCache>
            </c:strRef>
          </c:tx>
          <c:explosion val="25"/>
          <c:dPt>
            <c:idx val="0"/>
            <c:bubble3D val="0"/>
            <c:explosion val="5"/>
            <c:extLst>
              <c:ext xmlns:c16="http://schemas.microsoft.com/office/drawing/2014/chart" uri="{C3380CC4-5D6E-409C-BE32-E72D297353CC}">
                <c16:uniqueId val="{00000000-5BE0-41DB-9DE6-9900D9031904}"/>
              </c:ext>
            </c:extLst>
          </c:dPt>
          <c:dPt>
            <c:idx val="1"/>
            <c:bubble3D val="0"/>
            <c:explosion val="11"/>
            <c:extLst>
              <c:ext xmlns:c16="http://schemas.microsoft.com/office/drawing/2014/chart" uri="{C3380CC4-5D6E-409C-BE32-E72D297353CC}">
                <c16:uniqueId val="{00000001-5BE0-41DB-9DE6-9900D9031904}"/>
              </c:ext>
            </c:extLst>
          </c:dPt>
          <c:dPt>
            <c:idx val="2"/>
            <c:bubble3D val="0"/>
            <c:explosion val="0"/>
            <c:extLst>
              <c:ext xmlns:c16="http://schemas.microsoft.com/office/drawing/2014/chart" uri="{C3380CC4-5D6E-409C-BE32-E72D297353CC}">
                <c16:uniqueId val="{00000002-5BE0-41DB-9DE6-9900D9031904}"/>
              </c:ext>
            </c:extLst>
          </c:dPt>
          <c:dLbls>
            <c:dLbl>
              <c:idx val="0"/>
              <c:layout>
                <c:manualLayout>
                  <c:x val="-0.14718104947587546"/>
                  <c:y val="3.2685000882169489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i="0" u="none" strike="noStrike" dirty="0">
                        <a:effectLst/>
                      </a:rPr>
                      <a:t>8657,0</a:t>
                    </a:r>
                    <a:endParaRPr lang="en-US" dirty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E0-41DB-9DE6-9900D90319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800" b="1" i="0" u="none" strike="noStrike" dirty="0">
                        <a:effectLst/>
                      </a:rPr>
                      <a:t>19788,9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E0-41DB-9DE6-9900D90319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800" b="1" i="0" u="none" strike="noStrike" dirty="0">
                        <a:effectLst/>
                      </a:rPr>
                      <a:t>303,1</a:t>
                    </a:r>
                    <a:r>
                      <a:rPr lang="en-US" dirty="0"/>
                      <a:t> 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E0-41DB-9DE6-9900D90319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Дотации бюджетам сельских поселений на выравнивание бюджетной обеспеченности</c:v>
                </c:pt>
                <c:pt idx="1">
                  <c:v>Субсидии</c:v>
                </c:pt>
                <c:pt idx="2">
                  <c:v>Субвенции 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7759.2</c:v>
                </c:pt>
                <c:pt idx="1">
                  <c:v>11344.5</c:v>
                </c:pt>
                <c:pt idx="2" formatCode="General">
                  <c:v>300.89999999999998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E0-41DB-9DE6-9900D903190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738816095264243"/>
          <c:y val="0.22088654306353858"/>
          <c:w val="0.32051361281107443"/>
          <c:h val="0.755156964044759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2023 года</a:t>
            </a:r>
          </a:p>
        </c:rich>
      </c:tx>
      <c:layout>
        <c:manualLayout>
          <c:xMode val="edge"/>
          <c:yMode val="edge"/>
          <c:x val="0.35679687500000001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2022 года</c:v>
                </c:pt>
              </c:strCache>
            </c:strRef>
          </c:tx>
          <c:explosion val="11"/>
          <c:dPt>
            <c:idx val="0"/>
            <c:bubble3D val="0"/>
            <c:explosion val="5"/>
            <c:extLst>
              <c:ext xmlns:c16="http://schemas.microsoft.com/office/drawing/2014/chart" uri="{C3380CC4-5D6E-409C-BE32-E72D297353CC}">
                <c16:uniqueId val="{00000000-8237-424D-85EF-A44417A9130D}"/>
              </c:ext>
            </c:extLst>
          </c:dPt>
          <c:dPt>
            <c:idx val="3"/>
            <c:bubble3D val="0"/>
            <c:explosion val="5"/>
            <c:extLst>
              <c:ext xmlns:c16="http://schemas.microsoft.com/office/drawing/2014/chart" uri="{C3380CC4-5D6E-409C-BE32-E72D297353CC}">
                <c16:uniqueId val="{00000001-8237-424D-85EF-A44417A9130D}"/>
              </c:ext>
            </c:extLst>
          </c:dPt>
          <c:cat>
            <c:strRef>
              <c:f>Лист1!$A$2:$A$11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 ОБОРОНА</c:v>
                </c:pt>
                <c:pt idx="2">
                  <c:v>НАЦИОНАЛЬНАЯ 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22745.5</c:v>
                </c:pt>
                <c:pt idx="1">
                  <c:v>297.39999999999998</c:v>
                </c:pt>
                <c:pt idx="2">
                  <c:v>810</c:v>
                </c:pt>
                <c:pt idx="3">
                  <c:v>26626.3</c:v>
                </c:pt>
                <c:pt idx="4">
                  <c:v>35045.699999999997</c:v>
                </c:pt>
                <c:pt idx="5">
                  <c:v>1050</c:v>
                </c:pt>
                <c:pt idx="6">
                  <c:v>16362.3</c:v>
                </c:pt>
                <c:pt idx="7">
                  <c:v>2055</c:v>
                </c:pt>
                <c:pt idx="8">
                  <c:v>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37-424D-85EF-A44417A91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9"/>
        <c:delete val="1"/>
      </c:legendEntry>
      <c:layout>
        <c:manualLayout>
          <c:xMode val="edge"/>
          <c:yMode val="edge"/>
          <c:x val="0.66832912013176882"/>
          <c:y val="3.5061138883629855E-2"/>
          <c:w val="0.33167087986823113"/>
          <c:h val="0.9649388611163701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0.76192</cdr:x>
      <cdr:y>0.72072</cdr:y>
    </cdr:from>
    <cdr:to>
      <cdr:x>0.87238</cdr:x>
      <cdr:y>0.91441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81847" y="5044965"/>
          <a:ext cx="1229711" cy="13558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ru-RU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Акцизы </a:t>
          </a:r>
          <a:r>
            <a:rPr lang="ru-RU" sz="2400" b="1" i="0" u="none" strike="noStrike" kern="120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 algn="ctr" rtl="0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5300,0 тыс. </a:t>
          </a:r>
        </a:p>
        <a:p xmlns:a="http://schemas.openxmlformats.org/drawingml/2006/main">
          <a:pPr algn="ctr" rtl="0"/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</a:p>
      </cdr:txBody>
    </cdr:sp>
  </cdr:relSizeAnchor>
  <cdr:relSizeAnchor xmlns:cdr="http://schemas.openxmlformats.org/drawingml/2006/chartDrawing">
    <cdr:from>
      <cdr:x>0.68448</cdr:x>
      <cdr:y>0.76126</cdr:y>
    </cdr:from>
    <cdr:to>
      <cdr:x>0.76521</cdr:x>
      <cdr:y>0.81757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id="{AA3735ED-1604-2999-34ED-2C062B578514}"/>
            </a:ext>
          </a:extLst>
        </cdr:cNvPr>
        <cdr:cNvCxnSpPr/>
      </cdr:nvCxnSpPr>
      <cdr:spPr>
        <a:xfrm xmlns:a="http://schemas.openxmlformats.org/drawingml/2006/main">
          <a:off x="7619751" y="5328736"/>
          <a:ext cx="898707" cy="39416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71B197AC-41D2-CB4D-A609-51364089550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7"/>
            <a:ext cx="5486400" cy="3916739"/>
          </a:xfrm>
          <a:prstGeom prst="rect">
            <a:avLst/>
          </a:prstGeom>
        </p:spPr>
        <p:txBody>
          <a:bodyPr vert="horz" lIns="91989" tIns="45994" rIns="91989" bIns="4599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6"/>
            <a:ext cx="2971800" cy="499090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8CDE3FC4-0ECB-FB41-8235-A517AEACF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6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E3FC4-0ECB-FB41-8235-A517AEACFCC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828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E3FC4-0ECB-FB41-8235-A517AEACFCC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586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E3FC4-0ECB-FB41-8235-A517AEACFCC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93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85D1-723B-834B-BB2D-DC318206CA36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4EE6-27C9-9F45-BF6D-E5A71457F2D7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B853-3B8C-3F4B-86AC-DFE852059DBA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F46C-660B-7340-8350-0CD20FC6C9E9}" type="datetime1">
              <a:rPr lang="ru-RU" smtClean="0"/>
              <a:t>23.11.2022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BD2B-5408-594A-A3B4-268DD666CE0A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498E-2B96-C24D-B922-81E5A6AFBBE8}" type="datetime1">
              <a:rPr lang="ru-RU" smtClean="0"/>
              <a:t>23.11.2022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66F8-1970-2942-AB52-0826BEC5A0F0}" type="datetime1">
              <a:rPr lang="ru-RU" smtClean="0"/>
              <a:t>23.11.2022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6218-629B-CD4D-A162-D4EA369FC407}" type="datetime1">
              <a:rPr lang="ru-RU" smtClean="0"/>
              <a:t>23.11.2022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94B7-41F8-C342-A191-AE274C18BD55}" type="datetime1">
              <a:rPr lang="ru-RU" smtClean="0"/>
              <a:t>23.11.2022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BDB8-61AC-724A-8AC0-4040998C5C0C}" type="datetime1">
              <a:rPr lang="ru-RU" smtClean="0"/>
              <a:t>23.11.2022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09F2A06-5373-B844-8217-67B41E2F3F0D}" type="datetime1">
              <a:rPr lang="ru-RU" smtClean="0"/>
              <a:t>23.11.2022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D8C6096-A191-E649-AF05-96D4FCD64900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12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393717"/>
            <a:ext cx="1203809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муниципального образования </a:t>
            </a:r>
            <a:b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"Сусанинское сельское поселение"   </a:t>
            </a:r>
          </a:p>
          <a:p>
            <a:pPr algn="ctr"/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 и на плановый период</a:t>
            </a:r>
          </a:p>
          <a:p>
            <a:pPr algn="ctr"/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2024 и 2025 годов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27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0466" y="457797"/>
            <a:ext cx="7729728" cy="1188720"/>
          </a:xfrm>
          <a:noFill/>
          <a:ln>
            <a:noFill/>
          </a:ln>
        </p:spPr>
        <p:txBody>
          <a:bodyPr/>
          <a:lstStyle/>
          <a:p>
            <a:r>
              <a:rPr lang="ru-RU" dirty="0"/>
              <a:t>Сведения  об объеме и структуре доходов бюджета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981591"/>
              </p:ext>
            </p:extLst>
          </p:nvPr>
        </p:nvGraphicFramePr>
        <p:xfrm>
          <a:off x="393539" y="2118168"/>
          <a:ext cx="11447362" cy="4361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2212">
                  <a:extLst>
                    <a:ext uri="{9D8B030D-6E8A-4147-A177-3AD203B41FA5}">
                      <a16:colId xmlns:a16="http://schemas.microsoft.com/office/drawing/2014/main" val="947735815"/>
                    </a:ext>
                  </a:extLst>
                </a:gridCol>
                <a:gridCol w="902136">
                  <a:extLst>
                    <a:ext uri="{9D8B030D-6E8A-4147-A177-3AD203B41FA5}">
                      <a16:colId xmlns:a16="http://schemas.microsoft.com/office/drawing/2014/main" val="1753220505"/>
                    </a:ext>
                  </a:extLst>
                </a:gridCol>
                <a:gridCol w="890716">
                  <a:extLst>
                    <a:ext uri="{9D8B030D-6E8A-4147-A177-3AD203B41FA5}">
                      <a16:colId xmlns:a16="http://schemas.microsoft.com/office/drawing/2014/main" val="2186398511"/>
                    </a:ext>
                  </a:extLst>
                </a:gridCol>
                <a:gridCol w="856458">
                  <a:extLst>
                    <a:ext uri="{9D8B030D-6E8A-4147-A177-3AD203B41FA5}">
                      <a16:colId xmlns:a16="http://schemas.microsoft.com/office/drawing/2014/main" val="3803415542"/>
                    </a:ext>
                  </a:extLst>
                </a:gridCol>
                <a:gridCol w="890715">
                  <a:extLst>
                    <a:ext uri="{9D8B030D-6E8A-4147-A177-3AD203B41FA5}">
                      <a16:colId xmlns:a16="http://schemas.microsoft.com/office/drawing/2014/main" val="3371456540"/>
                    </a:ext>
                  </a:extLst>
                </a:gridCol>
                <a:gridCol w="924975">
                  <a:extLst>
                    <a:ext uri="{9D8B030D-6E8A-4147-A177-3AD203B41FA5}">
                      <a16:colId xmlns:a16="http://schemas.microsoft.com/office/drawing/2014/main" val="1514382270"/>
                    </a:ext>
                  </a:extLst>
                </a:gridCol>
                <a:gridCol w="776521">
                  <a:extLst>
                    <a:ext uri="{9D8B030D-6E8A-4147-A177-3AD203B41FA5}">
                      <a16:colId xmlns:a16="http://schemas.microsoft.com/office/drawing/2014/main" val="3597450102"/>
                    </a:ext>
                  </a:extLst>
                </a:gridCol>
                <a:gridCol w="902136">
                  <a:extLst>
                    <a:ext uri="{9D8B030D-6E8A-4147-A177-3AD203B41FA5}">
                      <a16:colId xmlns:a16="http://schemas.microsoft.com/office/drawing/2014/main" val="1866401951"/>
                    </a:ext>
                  </a:extLst>
                </a:gridCol>
                <a:gridCol w="696586">
                  <a:extLst>
                    <a:ext uri="{9D8B030D-6E8A-4147-A177-3AD203B41FA5}">
                      <a16:colId xmlns:a16="http://schemas.microsoft.com/office/drawing/2014/main" val="3270876834"/>
                    </a:ext>
                  </a:extLst>
                </a:gridCol>
                <a:gridCol w="1119105">
                  <a:extLst>
                    <a:ext uri="{9D8B030D-6E8A-4147-A177-3AD203B41FA5}">
                      <a16:colId xmlns:a16="http://schemas.microsoft.com/office/drawing/2014/main" val="2579219208"/>
                    </a:ext>
                  </a:extLst>
                </a:gridCol>
                <a:gridCol w="895802">
                  <a:extLst>
                    <a:ext uri="{9D8B030D-6E8A-4147-A177-3AD203B41FA5}">
                      <a16:colId xmlns:a16="http://schemas.microsoft.com/office/drawing/2014/main" val="3773274429"/>
                    </a:ext>
                  </a:extLst>
                </a:gridCol>
              </a:tblGrid>
              <a:tr h="2936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944703"/>
                  </a:ext>
                </a:extLst>
              </a:tr>
              <a:tr h="864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 (тыс. рублей)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(тыс. рублей)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(тыс. рублей)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(тыс. рублей)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(тыс. рублей)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496312"/>
                  </a:ext>
                </a:extLst>
              </a:tr>
              <a:tr h="536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 доходы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89546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70437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72432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73270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73370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324153"/>
                  </a:ext>
                </a:extLst>
              </a:tr>
              <a:tr h="536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472262"/>
                  </a:ext>
                </a:extLst>
              </a:tr>
              <a:tr h="536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32831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19566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28869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15456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965" marR="6965" marT="69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12807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99867"/>
                  </a:ext>
                </a:extLst>
              </a:tr>
              <a:tr h="15139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доходов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124022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91963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103261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00000"/>
                        </a:lnSpc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965" marR="6965" marT="6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90686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88137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338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12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71133245"/>
              </p:ext>
            </p:extLst>
          </p:nvPr>
        </p:nvGraphicFramePr>
        <p:xfrm>
          <a:off x="2031999" y="719666"/>
          <a:ext cx="876737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1419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47813" y="220717"/>
            <a:ext cx="9780976" cy="633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ПРОГНОЗИРУЕМЫЕ ПОСТУПЛЕНИЯ ДОХОДОВ  В БЮДЖЕТ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МУНИЦИПАЛЬНОГО ОБРАЗОВАНИЯ "СУСАНИНСКОЕ СЕЛЬСКОЕ  ПОСЕЛЕНИЕ"  НА 2023 г.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681481"/>
              </p:ext>
            </p:extLst>
          </p:nvPr>
        </p:nvGraphicFramePr>
        <p:xfrm>
          <a:off x="457200" y="1006068"/>
          <a:ext cx="11225462" cy="5458481"/>
        </p:xfrm>
        <a:graphic>
          <a:graphicData uri="http://schemas.openxmlformats.org/drawingml/2006/table">
            <a:tbl>
              <a:tblPr/>
              <a:tblGrid>
                <a:gridCol w="8882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0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Источник доходов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2023 год - прогноз  (</a:t>
                      </a:r>
                      <a:r>
                        <a:rPr lang="ru-RU" sz="1800" b="1" i="0" u="none" strike="noStrike" dirty="0" err="1"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.)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0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2690" marR="2690" marT="2690" marB="1291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690" marR="2690" marT="2690" marB="1291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effectLst/>
                          <a:latin typeface="Times New Roman"/>
                        </a:rPr>
                        <a:t>74 391,6</a:t>
                      </a:r>
                      <a:endParaRPr lang="ru-RU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effectLst/>
                          <a:latin typeface="Times New Roman"/>
                        </a:rPr>
                        <a:t>72 </a:t>
                      </a:r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431,6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НАЛОГИ НА ПРИБЫЛЬ, ДОХОДЫ: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26 </a:t>
                      </a:r>
                      <a:r>
                        <a:rPr lang="ru-RU" sz="1800" b="1" i="0" u="none" strike="noStrike" dirty="0" smtClean="0">
                          <a:effectLst/>
                          <a:latin typeface="Times New Roman"/>
                        </a:rPr>
                        <a:t>400,0</a:t>
                      </a:r>
                      <a:endParaRPr lang="ru-RU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690" marR="2690" marT="2690" marB="1291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0" marR="2690" marT="2690" marB="1291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30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5 </a:t>
                      </a:r>
                      <a:r>
                        <a:rPr lang="ru-RU" sz="1800" b="1" i="0" u="none" strike="noStrike" dirty="0" smtClean="0">
                          <a:effectLst/>
                          <a:latin typeface="Times New Roman"/>
                        </a:rPr>
                        <a:t>300,0</a:t>
                      </a:r>
                      <a:endParaRPr lang="ru-RU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2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300,0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effectLst/>
                          <a:latin typeface="Times New Roman"/>
                        </a:rPr>
                        <a:t>НАЛОГИ НА ИМУЩЕСТВО: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32 731,6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Налог на имущество  физических лиц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1 031,6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30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Times New Roman"/>
                        </a:rPr>
                        <a:t>Налог на имущество  физических лиц, взимаемый по ставкам, применяемым к объектам налогообложения, расположенным в границах  сельских  поселений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1031,6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 налог 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39 700,0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 налог с организаций 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29 700,0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630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 налог с организаций, обладающих земельным участком,  расположенным в границах  сельских поселений 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29 700,0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90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813" y="47296"/>
            <a:ext cx="8992700" cy="61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ПРОГНОЗИРУЕМЫЕ ПОСТУПЛЕНИЯ ДОХОДОВ  В БЮДЖЕТ</a:t>
            </a:r>
          </a:p>
          <a:p>
            <a:pPr algn="ctr"/>
            <a:r>
              <a:rPr lang="ru-RU" sz="1600" b="1" u="sng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МУНИЦИПАЛЬНОГО ОБРАЗОВАНИЯ "СУСАНИНСКОЕ СЕЛЬСКОЕ  ПОСЕЛЕНИЕ"  НА 2023 г</a:t>
            </a:r>
            <a:r>
              <a:rPr lang="ru-RU" sz="1600" b="1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.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104809"/>
              </p:ext>
            </p:extLst>
          </p:nvPr>
        </p:nvGraphicFramePr>
        <p:xfrm>
          <a:off x="0" y="658906"/>
          <a:ext cx="11615738" cy="6787269"/>
        </p:xfrm>
        <a:graphic>
          <a:graphicData uri="http://schemas.openxmlformats.org/drawingml/2006/table">
            <a:tbl>
              <a:tblPr/>
              <a:tblGrid>
                <a:gridCol w="54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6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15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 налог с   физических лиц 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000,0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4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 налог с   физических лиц, обладающих земельным участком,  расположенным в границах  сельских поселений  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000,0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19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1 960,0</a:t>
                      </a:r>
                      <a:endParaRPr lang="ru-RU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СОБСТВЕННОСТИ, в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.: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910,0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9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Доходы от сдачи в аренду имущества, находящегося в оперативном управлении  органов управления сельских поселений и созданных ими учреждений</a:t>
                      </a:r>
                    </a:p>
                  </a:txBody>
                  <a:tcPr marL="2690" marR="2690" marT="2690" marB="1291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5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Доходы от сдачи в аренду имущества, составляющего казну сельских поселений (за исключением земельных участков)</a:t>
                      </a:r>
                    </a:p>
                  </a:txBody>
                  <a:tcPr marL="2690" marR="2690" marT="2690" marB="1291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340,0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8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поступления  от использования имущества, находящегося  в собственности сельских поселений (НАЙМ)</a:t>
                      </a:r>
                    </a:p>
                  </a:txBody>
                  <a:tcPr marL="2690" marR="2690" marT="2690" marB="1291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21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1050,0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5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доходы от оказания платных услуг (работ) получателями средств 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5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доходы от оказания платных услуг (работ) получателями средств 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5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БЕЗВОЗМЕЗДНЫЕ ПОСТУПЛЕНИЯ, в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: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28 869,0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5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Дотация на выравнивание уровня бюджетной обеспеченности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8657,0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5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Субсидии из областного  бюджета  и ГМР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19</a:t>
                      </a:r>
                      <a:r>
                        <a:rPr lang="ru-RU" sz="1800" b="0" i="0" u="none" strike="noStrike" baseline="0" dirty="0">
                          <a:effectLst/>
                          <a:latin typeface="Times New Roman"/>
                        </a:rPr>
                        <a:t> 788,4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19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Субвенции из областного бюджета: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303,1  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08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субвенции бюджетам  сельских поселений на выполнение передаваемых полномочий субъектов Российской Федерации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3,5  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3857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субвенции бюджетам  сельских поселений на осуществление первичного воинского  учета на территориях, где отсутствуют военные комиссариаты 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299,6 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67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Межбюджетные трансферты 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75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2690" marR="2690" marT="2690" marB="1291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103 260,6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491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35048190"/>
              </p:ext>
            </p:extLst>
          </p:nvPr>
        </p:nvGraphicFramePr>
        <p:xfrm>
          <a:off x="472966" y="236482"/>
          <a:ext cx="11132247" cy="6999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2897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67194015"/>
              </p:ext>
            </p:extLst>
          </p:nvPr>
        </p:nvGraphicFramePr>
        <p:xfrm>
          <a:off x="1466193" y="483183"/>
          <a:ext cx="8607973" cy="563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4391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58664-4F5F-F428-40DD-92C5EAA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6238"/>
            <a:ext cx="7729728" cy="722067"/>
          </a:xfrm>
          <a:noFill/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     бюджетных ассигнований  на 2023 год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A19BCDC-6977-FCD6-C274-71D4D568EF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636379"/>
              </p:ext>
            </p:extLst>
          </p:nvPr>
        </p:nvGraphicFramePr>
        <p:xfrm>
          <a:off x="507790" y="1191127"/>
          <a:ext cx="11176421" cy="52096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947">
                  <a:extLst>
                    <a:ext uri="{9D8B030D-6E8A-4147-A177-3AD203B41FA5}">
                      <a16:colId xmlns:a16="http://schemas.microsoft.com/office/drawing/2014/main" val="2713717030"/>
                    </a:ext>
                  </a:extLst>
                </a:gridCol>
                <a:gridCol w="4231901">
                  <a:extLst>
                    <a:ext uri="{9D8B030D-6E8A-4147-A177-3AD203B41FA5}">
                      <a16:colId xmlns:a16="http://schemas.microsoft.com/office/drawing/2014/main" val="568170992"/>
                    </a:ext>
                  </a:extLst>
                </a:gridCol>
                <a:gridCol w="1598742">
                  <a:extLst>
                    <a:ext uri="{9D8B030D-6E8A-4147-A177-3AD203B41FA5}">
                      <a16:colId xmlns:a16="http://schemas.microsoft.com/office/drawing/2014/main" val="4115581647"/>
                    </a:ext>
                  </a:extLst>
                </a:gridCol>
                <a:gridCol w="662032">
                  <a:extLst>
                    <a:ext uri="{9D8B030D-6E8A-4147-A177-3AD203B41FA5}">
                      <a16:colId xmlns:a16="http://schemas.microsoft.com/office/drawing/2014/main" val="3644664880"/>
                    </a:ext>
                  </a:extLst>
                </a:gridCol>
                <a:gridCol w="1375064">
                  <a:extLst>
                    <a:ext uri="{9D8B030D-6E8A-4147-A177-3AD203B41FA5}">
                      <a16:colId xmlns:a16="http://schemas.microsoft.com/office/drawing/2014/main" val="2515911549"/>
                    </a:ext>
                  </a:extLst>
                </a:gridCol>
                <a:gridCol w="786336">
                  <a:extLst>
                    <a:ext uri="{9D8B030D-6E8A-4147-A177-3AD203B41FA5}">
                      <a16:colId xmlns:a16="http://schemas.microsoft.com/office/drawing/2014/main" val="3474213631"/>
                    </a:ext>
                  </a:extLst>
                </a:gridCol>
                <a:gridCol w="1375436">
                  <a:extLst>
                    <a:ext uri="{9D8B030D-6E8A-4147-A177-3AD203B41FA5}">
                      <a16:colId xmlns:a16="http://schemas.microsoft.com/office/drawing/2014/main" val="2431896236"/>
                    </a:ext>
                  </a:extLst>
                </a:gridCol>
                <a:gridCol w="785963">
                  <a:extLst>
                    <a:ext uri="{9D8B030D-6E8A-4147-A177-3AD203B41FA5}">
                      <a16:colId xmlns:a16="http://schemas.microsoft.com/office/drawing/2014/main" val="3809358008"/>
                    </a:ext>
                  </a:extLst>
                </a:gridCol>
              </a:tblGrid>
              <a:tr h="11389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2023г. (</a:t>
                      </a:r>
                      <a:r>
                        <a:rPr lang="ru-RU" sz="2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2024г. (</a:t>
                      </a:r>
                      <a:r>
                        <a:rPr lang="ru-RU" sz="2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2025г. (тыс.рублей)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1920706"/>
                  </a:ext>
                </a:extLst>
              </a:tr>
              <a:tr h="20268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Программные расходы - программа "Социально-экономическое  развитие муниципального  образования "Сусанинское сельское поселение"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65 108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60 661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240738"/>
                  </a:ext>
                </a:extLst>
              </a:tr>
              <a:tr h="13304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  органов местного самоуправления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24 913,0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26 569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26 890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170305"/>
                  </a:ext>
                </a:extLst>
              </a:tr>
              <a:tr h="7134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</a:t>
                      </a:r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91 677,0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87 551,0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492761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DBD6E0-A724-7495-BABE-5F38CA2C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67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68135598"/>
              </p:ext>
            </p:extLst>
          </p:nvPr>
        </p:nvGraphicFramePr>
        <p:xfrm>
          <a:off x="772509" y="394138"/>
          <a:ext cx="10988567" cy="6227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400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28430-79CF-8D48-62D6-0B06BD16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44" y="63585"/>
            <a:ext cx="11610473" cy="439754"/>
          </a:xfrm>
          <a:noFill/>
        </p:spPr>
        <p:txBody>
          <a:bodyPr>
            <a:normAutofit fontScale="90000"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разделам и подразделам, классификации расходов бюджета  муниципального образования "Сусанинское сельское поселение" на 2023 год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C1D0EDE-DFB2-943A-E30A-83A55D9847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54418"/>
              </p:ext>
            </p:extLst>
          </p:nvPr>
        </p:nvGraphicFramePr>
        <p:xfrm>
          <a:off x="127091" y="503339"/>
          <a:ext cx="11402922" cy="67118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656">
                  <a:extLst>
                    <a:ext uri="{9D8B030D-6E8A-4147-A177-3AD203B41FA5}">
                      <a16:colId xmlns:a16="http://schemas.microsoft.com/office/drawing/2014/main" val="3388182157"/>
                    </a:ext>
                  </a:extLst>
                </a:gridCol>
                <a:gridCol w="6711453">
                  <a:extLst>
                    <a:ext uri="{9D8B030D-6E8A-4147-A177-3AD203B41FA5}">
                      <a16:colId xmlns:a16="http://schemas.microsoft.com/office/drawing/2014/main" val="130854423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85589678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12758987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937877560"/>
                    </a:ext>
                  </a:extLst>
                </a:gridCol>
              </a:tblGrid>
              <a:tr h="166197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22 366,5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026926"/>
                  </a:ext>
                </a:extLst>
              </a:tr>
              <a:tr h="251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местных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21 068,6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101606"/>
                  </a:ext>
                </a:extLst>
              </a:tr>
              <a:tr h="2348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 органов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494187"/>
                  </a:ext>
                </a:extLst>
              </a:tr>
              <a:tr h="2137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204543"/>
                  </a:ext>
                </a:extLst>
              </a:tr>
              <a:tr h="2608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247966"/>
                  </a:ext>
                </a:extLst>
              </a:tr>
              <a:tr h="2315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 ОБОРОНА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061172"/>
                  </a:ext>
                </a:extLst>
              </a:tr>
              <a:tr h="1795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 вневойсковая подготовка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629728"/>
                  </a:ext>
                </a:extLst>
              </a:tr>
              <a:tr h="190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 безопасность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358308"/>
                  </a:ext>
                </a:extLst>
              </a:tr>
              <a:tr h="2265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Пожарная безопасность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925228"/>
                  </a:ext>
                </a:extLst>
              </a:tr>
              <a:tr h="2265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876,6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958850"/>
                  </a:ext>
                </a:extLst>
              </a:tr>
              <a:tr h="2523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676,6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892288"/>
                  </a:ext>
                </a:extLst>
              </a:tr>
              <a:tr h="221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544870"/>
                  </a:ext>
                </a:extLst>
              </a:tr>
              <a:tr h="2271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39 975,9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327657"/>
                  </a:ext>
                </a:extLst>
              </a:tr>
              <a:tr h="2296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1 029,8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267070"/>
                  </a:ext>
                </a:extLst>
              </a:tr>
              <a:tr h="2181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921,2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769988"/>
                  </a:ext>
                </a:extLst>
              </a:tr>
              <a:tr h="251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30 074,9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795850"/>
                  </a:ext>
                </a:extLst>
              </a:tr>
              <a:tr h="2432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ЖКХ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7 950,0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850552"/>
                  </a:ext>
                </a:extLst>
              </a:tr>
              <a:tr h="221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978510"/>
                  </a:ext>
                </a:extLst>
              </a:tr>
              <a:tr h="2485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179346"/>
                  </a:ext>
                </a:extLst>
              </a:tr>
              <a:tr h="229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602992"/>
                  </a:ext>
                </a:extLst>
              </a:tr>
              <a:tr h="2432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15 467,6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093138"/>
                  </a:ext>
                </a:extLst>
              </a:tr>
              <a:tr h="2019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15 467,6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97399"/>
                  </a:ext>
                </a:extLst>
              </a:tr>
              <a:tr h="2097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1 831,0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65850"/>
                  </a:ext>
                </a:extLst>
              </a:tr>
              <a:tr h="2845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1 831,0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478572"/>
                  </a:ext>
                </a:extLst>
              </a:tr>
              <a:tr h="2446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2 993,2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357195"/>
                  </a:ext>
                </a:extLst>
              </a:tr>
              <a:tr h="2432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2 993,2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381303"/>
                  </a:ext>
                </a:extLst>
              </a:tr>
              <a:tr h="284583"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712033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02B3AC-9ECB-818B-E9D6-4E09CA2A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839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58289" y="222041"/>
            <a:ext cx="86209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  ассигнования  на реализацию муниципальной  программы «Социально-экономическое развитие муниципального образования "Сусанинское сельское поселение"  на  2023 год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914790"/>
              </p:ext>
            </p:extLst>
          </p:nvPr>
        </p:nvGraphicFramePr>
        <p:xfrm>
          <a:off x="1175477" y="1237704"/>
          <a:ext cx="10428259" cy="5326822"/>
        </p:xfrm>
        <a:graphic>
          <a:graphicData uri="http://schemas.openxmlformats.org/drawingml/2006/table">
            <a:tbl>
              <a:tblPr/>
              <a:tblGrid>
                <a:gridCol w="7685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9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Комплекс процессных мероприятий "Стимулирование экономической активности»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7Э4010000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Комплекс процессных мероприятий  "Обеспечение безопасности»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7Э4020000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Комплекс процессных мероприятий  "Благоустройство территории»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7Э4030000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31 974,9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Комплекс процессных мероприятий  "Развитие культуры, организация праздничных мероприятий"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7Э4040000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15 258,5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Комплекс процессных мероприятий  "Развитие физической культуры, спорта и молодежной политики "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7Э40500000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4 273,2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5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Комплекс процессных мероприятий  «Устойчивое развитие сельской территории "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7Э40600000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209,1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2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Комплекс процессных мероприятий "Содержание автомобильных дорог "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7Э40700000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24666,6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167451"/>
                  </a:ext>
                </a:extLst>
              </a:tr>
              <a:tr h="2553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Комплекс процессных мероприятий «Жилищно-коммунальное хозяйство»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7Э40800000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1584,6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212012"/>
                  </a:ext>
                </a:extLst>
              </a:tr>
              <a:tr h="348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Комплекс процессных мероприятий «Энергосбережение и обеспечение энергетической эффективности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7Э40900000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090306"/>
                  </a:ext>
                </a:extLst>
              </a:tr>
              <a:tr h="57151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Комплекс процессных мероприятий "Формирование законопослушного поведения участников дорожного движения»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7Э40100000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576269"/>
                  </a:ext>
                </a:extLst>
              </a:tr>
              <a:tr h="5715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Мероприятия, направленные на достижение цели федерального проекта  «Комплексная система обращения с твердыми коммунальными отходами"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7Э80400000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6000,0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114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527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023" y="278892"/>
            <a:ext cx="7729728" cy="1188720"/>
          </a:xfrm>
        </p:spPr>
        <p:txBody>
          <a:bodyPr>
            <a:normAutofit/>
          </a:bodyPr>
          <a:lstStyle/>
          <a:p>
            <a:r>
              <a:rPr lang="ru-RU" sz="2000" dirty="0"/>
              <a:t>Административно-территориальное деление муниципального образования «»</a:t>
            </a:r>
            <a:r>
              <a:rPr lang="ru-RU" sz="2000" dirty="0" err="1"/>
              <a:t>Сусанинское</a:t>
            </a:r>
            <a:r>
              <a:rPr lang="ru-RU" sz="2000" dirty="0"/>
              <a:t> сельское поселение»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2</a:t>
            </a:fld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63218" y="1529991"/>
            <a:ext cx="11095384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Общая площадь территории сельского поселения составляет 28106,1 га.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 территории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Сусанинского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сельского поселения расположены населенные пункты:</a:t>
            </a: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деревня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Виркино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поселок при железнодорожной станции Владимирская, деревня Заборье, посёлок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Кобралово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деревня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Ковшово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деревня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Красницы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деревня Мыза, посёлок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Семрино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посёлок Сусанино.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Административный центр сельского поселения – поселок Сусанино расположен в 18 км восточнее города Гатчина – административного центра Гатчинского муниципального района и в 50 км от  Санкт-   Петербурга.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Общая численность постоянного населения на 1 января 2022 года составила 7,778 тыс. человек.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Доля населения в трудоспособном возрасте – 68,4%, численность занятых в экономике поселения – 25,0 %.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поселках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Кобралово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Семрино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Сусанино расположены предприятия обрабатывающего производства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139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31995-5853-F8FB-6F3A-8F56DFEB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758" y="144380"/>
            <a:ext cx="9327164" cy="61361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на  2023 год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3CBAED-BDA9-B9F6-5357-4A87C8FAC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37" y="613611"/>
            <a:ext cx="11790947" cy="6100009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Автомобильные дороги общего пользования местного значения: </a:t>
            </a:r>
          </a:p>
          <a:p>
            <a:pPr>
              <a:buFontTx/>
              <a:buChar char="-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п.Сусанино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Средний проспект (от 5 до 6 линии, длина 135 м.);</a:t>
            </a:r>
          </a:p>
          <a:p>
            <a:pPr>
              <a:buFontTx/>
              <a:buChar char="-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п.Семрино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 линия (участок от Большого пр. до Ж/Б моста, длина 246 м.);</a:t>
            </a:r>
          </a:p>
          <a:p>
            <a:pPr>
              <a:buFontTx/>
              <a:buChar char="-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п.Семрино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 линия (участок от Ж/Б моста до Малого пр., длина 190 м.);</a:t>
            </a:r>
          </a:p>
          <a:p>
            <a:pPr>
              <a:buFontTx/>
              <a:buChar char="-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п.Семрино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 линия от Большого до Малого проспекта  (длина 420 м.);</a:t>
            </a:r>
          </a:p>
          <a:p>
            <a:pPr>
              <a:buFontTx/>
              <a:buChar char="-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п.Семрино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линия</a:t>
            </a:r>
          </a:p>
          <a:p>
            <a:pPr>
              <a:buFontTx/>
              <a:buChar char="-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п.Кобралово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Ленинградская (длина 964 м.);</a:t>
            </a:r>
          </a:p>
          <a:p>
            <a:pPr>
              <a:buFontTx/>
              <a:buChar char="-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п.Кобралово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Урожай-2, (центральная, длина 745 м.);</a:t>
            </a:r>
          </a:p>
          <a:p>
            <a:pPr>
              <a:buFontTx/>
              <a:buChar char="-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п.Сусанино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3-линия (участок от д.№66 до д.№1, длина 840 м.);</a:t>
            </a:r>
          </a:p>
          <a:p>
            <a:pPr>
              <a:buFontTx/>
              <a:buChar char="-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п.Сусанино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3-линия (участок от д.№1 до кладбища, длина 319 м.);</a:t>
            </a:r>
          </a:p>
          <a:p>
            <a:pPr>
              <a:buFontTx/>
              <a:buChar char="-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д.Виркино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Пешеходный тротуар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п.Сусанино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 линия, от школы до Среднего проспекта:</a:t>
            </a:r>
          </a:p>
          <a:p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Обустройсво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 площадок для твердых коммунальных отходов в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п.Семрино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п.Кобралово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п.Сусанино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Комфортная городская среда:</a:t>
            </a:r>
          </a:p>
          <a:p>
            <a:pPr>
              <a:buFontTx/>
              <a:buChar char="-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п.Кобралово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ул.Центральная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(парк Дикси);</a:t>
            </a:r>
          </a:p>
          <a:p>
            <a:pPr>
              <a:buFontTx/>
              <a:buChar char="-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п.Сусанино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Павловский пр., у д.22 хоккейная коробка </a:t>
            </a:r>
          </a:p>
          <a:p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3843B8-7D38-E386-0321-B7294E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944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2354" y="72620"/>
            <a:ext cx="6390410" cy="918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32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ОСНОВНЫЕ ПОНЯТИЯ</a:t>
            </a:r>
            <a:endParaRPr lang="ru-RU" sz="32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13485" y="1358168"/>
            <a:ext cx="7988879" cy="963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Бюджет-это план доходов и расходов на определенный период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124846"/>
            <a:ext cx="4294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Доходы бюджета-это </a:t>
            </a:r>
            <a:r>
              <a:rPr lang="ru-RU" sz="20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поступающие в бюджет денежные средства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24356" y="4124846"/>
            <a:ext cx="4509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Расходы бюджета</a:t>
            </a:r>
            <a:r>
              <a:rPr lang="ru-RU" sz="20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-это выплачиваемые из бюджета денежные средства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223" y="2464473"/>
            <a:ext cx="3636819" cy="27629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65" y="1078415"/>
            <a:ext cx="3362325" cy="27241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68582" y="5606067"/>
            <a:ext cx="10723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ДОХОДЫ-РАСХОДЫ=ДЕФИЦИТ(ПРОФИЦИТ)</a:t>
            </a:r>
          </a:p>
        </p:txBody>
      </p:sp>
    </p:spTree>
    <p:extLst>
      <p:ext uri="{BB962C8B-B14F-4D97-AF65-F5344CB8AC3E}">
        <p14:creationId xmlns:p14="http://schemas.microsoft.com/office/powerpoint/2010/main" val="830277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16889" y="369827"/>
            <a:ext cx="7377546" cy="918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32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ДОХОДЫ БЮДЖЕТА ПОСЕЛЕНИЯ</a:t>
            </a:r>
            <a:endParaRPr lang="ru-RU" sz="32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0775" y="1501699"/>
            <a:ext cx="11781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поселения образуются за счет налоговых и неналоговых доходов, а также за счет безвозмездных поступлений.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671" y="2291525"/>
            <a:ext cx="7448550" cy="23241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866102" y="4004116"/>
            <a:ext cx="2945919" cy="918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Доходы бюджета</a:t>
            </a:r>
            <a:endParaRPr lang="ru-RU" sz="28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6226" y="5042142"/>
            <a:ext cx="3661495" cy="16332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Налоговые доходы- поступления в бюджет от уплаты налогов, установленных Налоговым кодексом РФ</a:t>
            </a:r>
            <a:endParaRPr lang="ru-RU" sz="20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69942" y="4615625"/>
            <a:ext cx="3848987" cy="21009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Неналоговые доходы-поступления за </a:t>
            </a:r>
            <a:r>
              <a:rPr lang="ru-RU" sz="2000" dirty="0" err="1">
                <a:solidFill>
                  <a:srgbClr val="000000"/>
                </a:solidFill>
                <a:latin typeface="Times New Roman" charset="0"/>
                <a:ea typeface="Calibri" charset="0"/>
              </a:rPr>
              <a:t>найм</a:t>
            </a:r>
            <a:r>
              <a:rPr lang="ru-RU" sz="20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 и содержание муниципального жилья, доходы от реализации имущества, от сдачи в аренду имущества.</a:t>
            </a:r>
            <a:endParaRPr lang="ru-RU" sz="20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60936" y="5444218"/>
            <a:ext cx="4106264" cy="918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Безвозмездные поступления-это финансовая помощь из бюджетов других уровней.</a:t>
            </a:r>
            <a:endParaRPr lang="ru-RU" sz="20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5943600" y="4766044"/>
            <a:ext cx="510362" cy="6781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00">
            <a:off x="3967636" y="4129132"/>
            <a:ext cx="548688" cy="125568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494209">
            <a:off x="7784810" y="4056951"/>
            <a:ext cx="1231211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64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69421" y="347113"/>
            <a:ext cx="7377546" cy="918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32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РАСХОДЫ БЮДЖЕТА</a:t>
            </a:r>
            <a:endParaRPr lang="ru-RU" sz="32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0394" y="1583887"/>
            <a:ext cx="10386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-выплачиваемые из бюджета денежные средства.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439" y="2202867"/>
            <a:ext cx="6352755" cy="16892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Объем расходов определяется исходя из объема средств, необходимых для исполнения установленных законодательством полномочий органов местного самоуправления</a:t>
            </a:r>
            <a:endParaRPr lang="ru-RU" sz="20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26025" y="3304786"/>
            <a:ext cx="4988765" cy="918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Расходы местного бюджета классифицируются</a:t>
            </a:r>
            <a:endParaRPr lang="ru-RU" sz="28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88851" y="5097285"/>
            <a:ext cx="3564303" cy="918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по </a:t>
            </a:r>
            <a:r>
              <a:rPr lang="ru-RU">
                <a:solidFill>
                  <a:srgbClr val="000000"/>
                </a:solidFill>
                <a:latin typeface="Times New Roman" charset="0"/>
                <a:ea typeface="Calibri" charset="0"/>
              </a:rPr>
              <a:t>муниципальным программам </a:t>
            </a:r>
            <a:r>
              <a:rPr lang="ru-RU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поселения</a:t>
            </a:r>
            <a:endParaRPr lang="ru-RU" sz="32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135055" y="5421079"/>
            <a:ext cx="3879735" cy="918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по непрограммным направлениям деятельности органов местного самоуправления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 rot="2121259">
            <a:off x="6833591" y="4255905"/>
            <a:ext cx="384868" cy="7739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9781465" y="4302007"/>
            <a:ext cx="475646" cy="10404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59" y="4181290"/>
            <a:ext cx="3466214" cy="23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9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4513" y="135854"/>
            <a:ext cx="11083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84513" y="677324"/>
            <a:ext cx="11911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денежные средства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5691" y="1421168"/>
            <a:ext cx="4055918" cy="10059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ДЕФИЦИТ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(превышение расходов бюджета над его доходами)</a:t>
            </a:r>
            <a:endParaRPr lang="ru-RU" sz="20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672823" y="1284585"/>
            <a:ext cx="4276722" cy="12829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ПРОФИЦИТ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(превышение доходов бюджета над его расходами)</a:t>
            </a:r>
            <a:endParaRPr lang="ru-RU" sz="20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347480" y="4030138"/>
            <a:ext cx="8240856" cy="27637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u="sng" dirty="0">
                <a:solidFill>
                  <a:srgbClr val="FF0000"/>
                </a:solidFill>
                <a:latin typeface="Times New Roman" charset="0"/>
                <a:ea typeface="Calibri" charset="0"/>
              </a:rPr>
              <a:t>НАЛОГОВЫЕ ДОХОДЫ- </a:t>
            </a:r>
            <a:r>
              <a:rPr lang="ru-RU" dirty="0">
                <a:solidFill>
                  <a:srgbClr val="FF0000"/>
                </a:solidFill>
                <a:latin typeface="Times New Roman" charset="0"/>
                <a:ea typeface="Calibri" charset="0"/>
              </a:rPr>
              <a:t>поступления от уплаты налогов, установленных Налоговым кодексом РФ.</a:t>
            </a:r>
          </a:p>
          <a:p>
            <a:pPr algn="just"/>
            <a:r>
              <a:rPr lang="ru-RU" sz="2000" u="sng" dirty="0">
                <a:solidFill>
                  <a:srgbClr val="7030A0"/>
                </a:solidFill>
                <a:latin typeface="Times New Roman" charset="0"/>
                <a:ea typeface="Calibri" charset="0"/>
              </a:rPr>
              <a:t>НЕНАЛОГОВЫЕ ДОХОДЫ</a:t>
            </a:r>
            <a:r>
              <a:rPr lang="ru-RU" sz="2000" dirty="0">
                <a:solidFill>
                  <a:srgbClr val="7030A0"/>
                </a:solidFill>
                <a:latin typeface="Times New Roman" charset="0"/>
                <a:ea typeface="Calibri" charset="0"/>
              </a:rPr>
              <a:t>-поступления от уплаты других пошлин и сборов, установленных законодательством  РФ и органов местного самоуправления, а также штрафов за нарушение законодательства.</a:t>
            </a: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Times New Roman" charset="0"/>
                <a:ea typeface="Calibri" charset="0"/>
              </a:rPr>
              <a:t>БЕЗВОЗМЕЗДНЫЕ ПОСТУПЛЕНИЯ-поступления от других бюджетов (межбюджетные трансферты), организации, граждан (кроме налоговых и неналоговых доходов) 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527" y="2746566"/>
            <a:ext cx="4930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52855" y="2651579"/>
            <a:ext cx="4759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</a:t>
            </a:r>
          </a:p>
        </p:txBody>
      </p:sp>
    </p:spTree>
    <p:extLst>
      <p:ext uri="{BB962C8B-B14F-4D97-AF65-F5344CB8AC3E}">
        <p14:creationId xmlns:p14="http://schemas.microsoft.com/office/powerpoint/2010/main" val="2073308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2869" y="0"/>
            <a:ext cx="8988287" cy="182542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Демографическая ситуация    </a:t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 зарегистрированного населения на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01.01.2022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7 687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944" y="2760662"/>
            <a:ext cx="9479019" cy="458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496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351" y="95250"/>
            <a:ext cx="6778625" cy="115093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1800" dirty="0">
                <a:solidFill>
                  <a:srgbClr val="1F4E7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Сведения о численности населения в разрезе по населенным пунктам</a:t>
            </a:r>
            <a:endParaRPr lang="ru-RU" altLang="ru-RU" sz="18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502" name="Group 9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765000"/>
              </p:ext>
            </p:extLst>
          </p:nvPr>
        </p:nvGraphicFramePr>
        <p:xfrm>
          <a:off x="1847850" y="1052514"/>
          <a:ext cx="8351838" cy="5572129"/>
        </p:xfrm>
        <a:graphic>
          <a:graphicData uri="http://schemas.openxmlformats.org/drawingml/2006/table">
            <a:tbl>
              <a:tblPr/>
              <a:tblGrid>
                <a:gridCol w="503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9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21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363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Наименование сельского населенного пункта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Население 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01.01.20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Население 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01.01.2021 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Население на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01.01.2022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постоянно зарегистрировано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временно зарегистрировано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д. Виркино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8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ст. Владимирская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дер. Заборье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3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п. Кобралово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2560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2550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2640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2565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дер. Ковшово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135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134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3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дер. Красницы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6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дер. Мыза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280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275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274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234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п. Семрино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2570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2560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2411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83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п. Сусанино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2375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2366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2101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115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1625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8257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8200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8047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7687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003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/>
            <a:endParaRPr lang="ru-RU" alt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114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901026"/>
              </p:ext>
            </p:extLst>
          </p:nvPr>
        </p:nvGraphicFramePr>
        <p:xfrm>
          <a:off x="665478" y="237916"/>
          <a:ext cx="10531367" cy="6069581"/>
        </p:xfrm>
        <a:graphic>
          <a:graphicData uri="http://schemas.openxmlformats.org/drawingml/2006/table">
            <a:tbl>
              <a:tblPr/>
              <a:tblGrid>
                <a:gridCol w="400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2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60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Доходная часть бюджета  поселения на очередной год и плановый период 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84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Проект на 2023 год (тыс. рублей)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Проект на 2024 год</a:t>
                      </a:r>
                    </a:p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(тыс. рублей)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Проект на 2025 год (тыс. рублей)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5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Общий объем доходов, всего: 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260,6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686,1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7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т.ч. налоговые и неналоговые доходы 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74391,6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230,0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330,0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8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т.ч. безвозмездные поступления 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28 869,0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15 456,1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12 807,2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467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4" marR="5414" marT="54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4" marR="5414" marT="54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4" marR="5414" marT="54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4" marR="5414" marT="54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023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Расходная часть бюджета  поселения на очередной год и плановый период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57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Проект на 2023 год (тыс. рублей)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Проект на 2024 год</a:t>
                      </a:r>
                    </a:p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(тыс. рублей)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Проект на 2025 год (тыс. рублей)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78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Общий объем расходов, всего: 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290,4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676,6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551,1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8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Дефицит (-),  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профицит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(+)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-6 </a:t>
                      </a:r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029,8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-3 990,5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-4 413,9</a:t>
                      </a:r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653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ндероль">
  <a:themeElements>
    <a:clrScheme name="Бандероль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Бандероль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андероль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1414</TotalTime>
  <Words>1847</Words>
  <Application>Microsoft Office PowerPoint</Application>
  <PresentationFormat>Широкоэкранный</PresentationFormat>
  <Paragraphs>535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Corbel</vt:lpstr>
      <vt:lpstr>Gill Sans MT</vt:lpstr>
      <vt:lpstr>Times New Roman</vt:lpstr>
      <vt:lpstr>Бандероль</vt:lpstr>
      <vt:lpstr>Презентация PowerPoint</vt:lpstr>
      <vt:lpstr>Административно-территориальное деление муниципального образования «»Сусанинское сельское поселение»  </vt:lpstr>
      <vt:lpstr>Презентация PowerPoint</vt:lpstr>
      <vt:lpstr>Презентация PowerPoint</vt:lpstr>
      <vt:lpstr>Презентация PowerPoint</vt:lpstr>
      <vt:lpstr>Презентация PowerPoint</vt:lpstr>
      <vt:lpstr>Демографическая ситуация     Численность  зарегистрированного населения на 01.01.2022 года 7 687 человек</vt:lpstr>
      <vt:lpstr>Сведения о численности населения в разрезе по населенным пунктам</vt:lpstr>
      <vt:lpstr>Презентация PowerPoint</vt:lpstr>
      <vt:lpstr>Сведения  об объеме и структуре доходов бюджета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     бюджетных ассигнований  на 2023 год</vt:lpstr>
      <vt:lpstr>Презентация PowerPoint</vt:lpstr>
      <vt:lpstr>Распределение бюджетных ассигнований по разделам и подразделам, классификации расходов бюджета  муниципального образования "Сусанинское сельское поселение" на 2023 год</vt:lpstr>
      <vt:lpstr>Презентация PowerPoint</vt:lpstr>
      <vt:lpstr>Планы на  2023 год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ГОСУДАРСТВЕННОЙ РЕГИОНАЛЬНОЙ ИНВЕСТИЦИОННОЙ СТРАТЕГИИ </dc:title>
  <dc:creator>Анна Зеленкова</dc:creator>
  <cp:lastModifiedBy>Петрова Ольга Владимировна</cp:lastModifiedBy>
  <cp:revision>276</cp:revision>
  <cp:lastPrinted>2022-11-23T11:32:17Z</cp:lastPrinted>
  <dcterms:created xsi:type="dcterms:W3CDTF">2019-03-04T00:39:56Z</dcterms:created>
  <dcterms:modified xsi:type="dcterms:W3CDTF">2022-11-23T13:07:30Z</dcterms:modified>
</cp:coreProperties>
</file>