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notesMasterIdLst>
    <p:notesMasterId r:id="rId21"/>
  </p:notesMasterIdLst>
  <p:sldIdLst>
    <p:sldId id="710" r:id="rId2"/>
    <p:sldId id="767" r:id="rId3"/>
    <p:sldId id="769" r:id="rId4"/>
    <p:sldId id="645" r:id="rId5"/>
    <p:sldId id="770" r:id="rId6"/>
    <p:sldId id="772" r:id="rId7"/>
    <p:sldId id="765" r:id="rId8"/>
    <p:sldId id="646" r:id="rId9"/>
    <p:sldId id="775" r:id="rId10"/>
    <p:sldId id="777" r:id="rId11"/>
    <p:sldId id="647" r:id="rId12"/>
    <p:sldId id="648" r:id="rId13"/>
    <p:sldId id="776" r:id="rId14"/>
    <p:sldId id="780" r:id="rId15"/>
    <p:sldId id="766" r:id="rId16"/>
    <p:sldId id="778" r:id="rId17"/>
    <p:sldId id="649" r:id="rId18"/>
    <p:sldId id="650" r:id="rId19"/>
    <p:sldId id="779" r:id="rId20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B1C4C17-2AF4-4203-B823-CF7CE007BADD}">
          <p14:sldIdLst>
            <p14:sldId id="710"/>
            <p14:sldId id="767"/>
            <p14:sldId id="769"/>
            <p14:sldId id="645"/>
            <p14:sldId id="770"/>
            <p14:sldId id="772"/>
            <p14:sldId id="765"/>
            <p14:sldId id="646"/>
            <p14:sldId id="775"/>
            <p14:sldId id="777"/>
            <p14:sldId id="647"/>
            <p14:sldId id="648"/>
            <p14:sldId id="776"/>
            <p14:sldId id="780"/>
            <p14:sldId id="766"/>
            <p14:sldId id="778"/>
            <p14:sldId id="649"/>
            <p14:sldId id="650"/>
            <p14:sldId id="7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1173" autoAdjust="0"/>
  </p:normalViewPr>
  <p:slideViewPr>
    <p:cSldViewPr>
      <p:cViewPr varScale="1">
        <p:scale>
          <a:sx n="88" d="100"/>
          <a:sy n="88" d="100"/>
        </p:scale>
        <p:origin x="100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149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546952464275292E-2"/>
          <c:y val="1.6014966919293975E-3"/>
          <c:w val="0.60419692330125396"/>
          <c:h val="0.841121429122827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</c:v>
                </c:pt>
              </c:strCache>
            </c:strRef>
          </c:tx>
          <c:explosion val="34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59F-4A86-9A66-AA695C28448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59F-4A86-9A66-AA695C28448A}"/>
              </c:ext>
            </c:extLst>
          </c:dPt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80005.399999999994</c:v>
                </c:pt>
                <c:pt idx="1">
                  <c:v>40190.699999999997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9F-4A86-9A66-AA695C284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2">
          <a:noFill/>
        </a:ln>
      </c:spPr>
    </c:plotArea>
    <c:legend>
      <c:legendPos val="r"/>
      <c:layout>
        <c:manualLayout>
          <c:xMode val="edge"/>
          <c:yMode val="edge"/>
          <c:x val="0.67252543940795573"/>
          <c:y val="0.39889196675900274"/>
          <c:w val="0.31729879740980582"/>
          <c:h val="0.1952908587257618"/>
        </c:manualLayout>
      </c:layout>
      <c:overlay val="0"/>
      <c:txPr>
        <a:bodyPr/>
        <a:lstStyle/>
        <a:p>
          <a:pPr>
            <a:defRPr sz="1598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993512771106901E-4"/>
          <c:y val="0.14042426859548746"/>
          <c:w val="0.61654259941056855"/>
          <c:h val="0.859575773704231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</c:v>
                </c:pt>
              </c:strCache>
            </c:strRef>
          </c:tx>
          <c:explosion val="5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7C06-4677-B71A-2FCEE135CB86}"/>
              </c:ext>
            </c:extLst>
          </c:dPt>
          <c:dPt>
            <c:idx val="1"/>
            <c:bubble3D val="0"/>
            <c:explosion val="2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06-4677-B71A-2FCEE135CB86}"/>
              </c:ext>
            </c:extLst>
          </c:dPt>
          <c:dLbls>
            <c:dLbl>
              <c:idx val="0"/>
              <c:layout>
                <c:manualLayout>
                  <c:x val="0.21356319779033195"/>
                  <c:y val="-0.223111176338311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06-4677-B71A-2FCEE135CB86}"/>
                </c:ext>
              </c:extLst>
            </c:dLbl>
            <c:dLbl>
              <c:idx val="1"/>
              <c:layout>
                <c:manualLayout>
                  <c:x val="0.12248557150565414"/>
                  <c:y val="-3.92796371810921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06-4677-B71A-2FCEE135CB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78713.100000000006</c:v>
                </c:pt>
                <c:pt idx="1">
                  <c:v>1292.4000000000001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06-4677-B71A-2FCEE135CB8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044427242319262"/>
          <c:y val="0.92557000439232806"/>
          <c:w val="0.45811182949050144"/>
          <c:h val="4.5515587160391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457338493394826E-2"/>
          <c:y val="0.27880507482340605"/>
          <c:w val="0.64847848898216165"/>
          <c:h val="0.54907539118065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Фактически</c:v>
                </c:pt>
              </c:strCache>
            </c:strRef>
          </c:tx>
          <c:spPr>
            <a:ln w="12733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plosion val="8"/>
            <c:spPr/>
            <c:extLst>
              <c:ext xmlns:c16="http://schemas.microsoft.com/office/drawing/2014/chart" uri="{C3380CC4-5D6E-409C-BE32-E72D297353CC}">
                <c16:uniqueId val="{00000001-F79F-40D9-98F6-E45B323E23D1}"/>
              </c:ext>
            </c:extLst>
          </c:dPt>
          <c:dPt>
            <c:idx val="1"/>
            <c:bubble3D val="0"/>
            <c:explosion val="8"/>
            <c:spPr/>
            <c:extLst>
              <c:ext xmlns:c16="http://schemas.microsoft.com/office/drawing/2014/chart" uri="{C3380CC4-5D6E-409C-BE32-E72D297353CC}">
                <c16:uniqueId val="{00000003-F79F-40D9-98F6-E45B323E23D1}"/>
              </c:ext>
            </c:extLst>
          </c:dPt>
          <c:dPt>
            <c:idx val="2"/>
            <c:bubble3D val="0"/>
            <c:explosion val="8"/>
            <c:spPr/>
            <c:extLst>
              <c:ext xmlns:c16="http://schemas.microsoft.com/office/drawing/2014/chart" uri="{C3380CC4-5D6E-409C-BE32-E72D297353CC}">
                <c16:uniqueId val="{00000005-F79F-40D9-98F6-E45B323E23D1}"/>
              </c:ext>
            </c:extLst>
          </c:dPt>
          <c:dPt>
            <c:idx val="3"/>
            <c:bubble3D val="0"/>
            <c:explosion val="8"/>
            <c:spPr/>
            <c:extLst>
              <c:ext xmlns:c16="http://schemas.microsoft.com/office/drawing/2014/chart" uri="{C3380CC4-5D6E-409C-BE32-E72D297353CC}">
                <c16:uniqueId val="{00000007-F79F-40D9-98F6-E45B323E23D1}"/>
              </c:ext>
            </c:extLst>
          </c:dPt>
          <c:dPt>
            <c:idx val="4"/>
            <c:bubble3D val="0"/>
            <c:explosion val="8"/>
            <c:spPr/>
            <c:extLst>
              <c:ext xmlns:c16="http://schemas.microsoft.com/office/drawing/2014/chart" uri="{C3380CC4-5D6E-409C-BE32-E72D297353CC}">
                <c16:uniqueId val="{00000009-F79F-40D9-98F6-E45B323E23D1}"/>
              </c:ext>
            </c:extLst>
          </c:dPt>
          <c:dPt>
            <c:idx val="5"/>
            <c:bubble3D val="0"/>
            <c:explosion val="8"/>
            <c:spPr/>
            <c:extLst>
              <c:ext xmlns:c16="http://schemas.microsoft.com/office/drawing/2014/chart" uri="{C3380CC4-5D6E-409C-BE32-E72D297353CC}">
                <c16:uniqueId val="{0000000B-F79F-40D9-98F6-E45B323E23D1}"/>
              </c:ext>
            </c:extLst>
          </c:dPt>
          <c:dPt>
            <c:idx val="6"/>
            <c:bubble3D val="0"/>
            <c:explosion val="8"/>
            <c:spPr/>
            <c:extLst>
              <c:ext xmlns:c16="http://schemas.microsoft.com/office/drawing/2014/chart" uri="{C3380CC4-5D6E-409C-BE32-E72D297353CC}">
                <c16:uniqueId val="{0000000D-F79F-40D9-98F6-E45B323E23D1}"/>
              </c:ext>
            </c:extLst>
          </c:dPt>
          <c:dPt>
            <c:idx val="7"/>
            <c:bubble3D val="0"/>
            <c:explosion val="8"/>
            <c:spPr/>
            <c:extLst>
              <c:ext xmlns:c16="http://schemas.microsoft.com/office/drawing/2014/chart" uri="{C3380CC4-5D6E-409C-BE32-E72D297353CC}">
                <c16:uniqueId val="{0000000F-F79F-40D9-98F6-E45B323E23D1}"/>
              </c:ext>
            </c:extLst>
          </c:dPt>
          <c:dPt>
            <c:idx val="8"/>
            <c:bubble3D val="0"/>
            <c:explosion val="8"/>
            <c:spPr/>
            <c:extLst>
              <c:ext xmlns:c16="http://schemas.microsoft.com/office/drawing/2014/chart" uri="{C3380CC4-5D6E-409C-BE32-E72D297353CC}">
                <c16:uniqueId val="{00000011-F79F-40D9-98F6-E45B323E23D1}"/>
              </c:ext>
            </c:extLst>
          </c:dPt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Доходы от  уплаты  акцизов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сдачи в аренду имущества</c:v>
                </c:pt>
                <c:pt idx="5">
                  <c:v>Прочие доходы от компенсации затрат</c:v>
                </c:pt>
                <c:pt idx="6">
                  <c:v>Доходы от оказания платных услуг и компенсации затрат государства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31901.4</c:v>
                </c:pt>
                <c:pt idx="1">
                  <c:v>4106.2</c:v>
                </c:pt>
                <c:pt idx="2">
                  <c:v>1004.6</c:v>
                </c:pt>
                <c:pt idx="3">
                  <c:v>41700.9</c:v>
                </c:pt>
                <c:pt idx="4">
                  <c:v>364.9</c:v>
                </c:pt>
                <c:pt idx="5">
                  <c:v>18.5</c:v>
                </c:pt>
                <c:pt idx="6">
                  <c:v>333.6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79F-40D9-98F6-E45B323E2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66">
          <a:noFill/>
        </a:ln>
      </c:spPr>
    </c:plotArea>
    <c:legend>
      <c:legendPos val="r"/>
      <c:layout>
        <c:manualLayout>
          <c:xMode val="edge"/>
          <c:yMode val="edge"/>
          <c:x val="0.71353620146904517"/>
          <c:y val="0.59317211948790893"/>
          <c:w val="0.23399790136411336"/>
          <c:h val="0.34566145092460876"/>
        </c:manualLayout>
      </c:layout>
      <c:overlay val="0"/>
      <c:txPr>
        <a:bodyPr/>
        <a:lstStyle/>
        <a:p>
          <a:pPr>
            <a:defRPr sz="1203" b="1" i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62601626016261E-3"/>
          <c:y val="0.23589001447178004"/>
          <c:w val="0.6097560975609756"/>
          <c:h val="0.541244573082489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</c:v>
                </c:pt>
              </c:strCache>
            </c:strRef>
          </c:tx>
          <c:explosion val="29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F44-4EC2-8878-BC1C3F5C1E1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F44-4EC2-8878-BC1C3F5C1E1D}"/>
              </c:ext>
            </c:extLst>
          </c:dPt>
          <c:cat>
            <c:strRef>
              <c:f>Лист1!$A$2:$A$3</c:f>
              <c:strCache>
                <c:ptCount val="2"/>
                <c:pt idx="0">
                  <c:v>Программные мероприятия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79785.100000000006</c:v>
                </c:pt>
                <c:pt idx="1">
                  <c:v>19751.2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44-4EC2-8878-BC1C3F5C1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0.66361788617886175"/>
          <c:y val="0.40086830680173657"/>
          <c:w val="0.32723577235772355"/>
          <c:h val="0.25470332850940663"/>
        </c:manualLayout>
      </c:layout>
      <c:overlay val="0"/>
      <c:txPr>
        <a:bodyPr/>
        <a:lstStyle/>
        <a:p>
          <a:pPr>
            <a:defRPr sz="1599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0.46085</cdr:x>
      <cdr:y>0.47938</cdr:y>
    </cdr:from>
    <cdr:to>
      <cdr:x>0.54121</cdr:x>
      <cdr:y>0.82231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EE62C396-A855-40E9-B9EF-1A16E782F9C1}"/>
            </a:ext>
          </a:extLst>
        </cdr:cNvPr>
        <cdr:cNvCxnSpPr/>
      </cdr:nvCxnSpPr>
      <cdr:spPr>
        <a:xfrm xmlns:a="http://schemas.openxmlformats.org/drawingml/2006/main">
          <a:off x="2568137" y="2305128"/>
          <a:ext cx="451288" cy="163822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0.44369</cdr:x>
      <cdr:y>0.83897</cdr:y>
    </cdr:from>
    <cdr:to>
      <cdr:x>0.67406</cdr:x>
      <cdr:y>0.93241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2476500" y="4019550"/>
          <a:ext cx="1285875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0.40714</cdr:x>
      <cdr:y>0.8243</cdr:y>
    </cdr:from>
    <cdr:to>
      <cdr:x>0.73599</cdr:x>
      <cdr:y>0.98095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3342370" y="4542292"/>
          <a:ext cx="2710419" cy="85830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Налоговые и неналоговые доходы:</a:t>
          </a:r>
        </a:p>
        <a:p xmlns:a="http://schemas.openxmlformats.org/drawingml/2006/main">
          <a:pPr algn="ctr" rtl="0">
            <a:defRPr sz="1000"/>
          </a:pPr>
          <a:r>
            <a:rPr lang="en-US" sz="1600" dirty="0" smtClean="0">
              <a:solidFill>
                <a:srgbClr val="000000"/>
              </a:solidFill>
              <a:latin typeface="Times New Roman"/>
              <a:cs typeface="Times New Roman"/>
            </a:rPr>
            <a:t>80005,4 </a:t>
          </a:r>
          <a:r>
            <a:rPr lang="ru-RU" sz="16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тыс</a:t>
          </a: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 руб.; </a:t>
          </a:r>
          <a:r>
            <a:rPr lang="en-US" sz="1600" dirty="0" smtClean="0">
              <a:solidFill>
                <a:srgbClr val="000000"/>
              </a:solidFill>
              <a:latin typeface="Times New Roman"/>
              <a:cs typeface="Times New Roman"/>
            </a:rPr>
            <a:t>67</a:t>
          </a:r>
          <a:r>
            <a:rPr lang="ru-RU" sz="16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%</a:t>
          </a:r>
          <a:endParaRPr lang="ru-RU" sz="16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0.17481</cdr:x>
      <cdr:y>0.2855</cdr:y>
    </cdr:from>
    <cdr:to>
      <cdr:x>0.20175</cdr:x>
      <cdr:y>0.8161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55E1E342-48E0-486D-8D66-410102665329}"/>
            </a:ext>
          </a:extLst>
        </cdr:cNvPr>
        <cdr:cNvCxnSpPr/>
      </cdr:nvCxnSpPr>
      <cdr:spPr>
        <a:xfrm xmlns:a="http://schemas.openxmlformats.org/drawingml/2006/main" flipH="1">
          <a:off x="1432444" y="1584176"/>
          <a:ext cx="223740" cy="29143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0.05514</cdr:x>
      <cdr:y>0.81828</cdr:y>
    </cdr:from>
    <cdr:to>
      <cdr:x>0.32647</cdr:x>
      <cdr:y>0.97523</cdr:y>
    </cdr:to>
    <cdr:sp macro="" textlink="">
      <cdr:nvSpPr>
        <cdr:cNvPr id="9" name="Поле 8"/>
        <cdr:cNvSpPr txBox="1"/>
      </cdr:nvSpPr>
      <cdr:spPr>
        <a:xfrm xmlns:a="http://schemas.openxmlformats.org/drawingml/2006/main">
          <a:off x="453753" y="4501108"/>
          <a:ext cx="2232937" cy="8633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Безвозмездные поступления:</a:t>
          </a:r>
        </a:p>
        <a:p xmlns:a="http://schemas.openxmlformats.org/drawingml/2006/main">
          <a:pPr algn="ctr" rtl="0">
            <a:defRPr sz="1000"/>
          </a:pPr>
          <a:r>
            <a:rPr lang="en-US" sz="1600" dirty="0" smtClean="0">
              <a:solidFill>
                <a:srgbClr val="000000"/>
              </a:solidFill>
              <a:latin typeface="Times New Roman"/>
              <a:cs typeface="Times New Roman"/>
            </a:rPr>
            <a:t>40190,7</a:t>
          </a:r>
          <a:r>
            <a:rPr lang="ru-RU" sz="16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тыс.руб</a:t>
          </a: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.; </a:t>
          </a:r>
          <a:r>
            <a:rPr lang="en-US" sz="1600" dirty="0" smtClean="0">
              <a:solidFill>
                <a:srgbClr val="000000"/>
              </a:solidFill>
              <a:latin typeface="Times New Roman"/>
              <a:cs typeface="Times New Roman"/>
            </a:rPr>
            <a:t>33</a:t>
          </a:r>
          <a:r>
            <a:rPr lang="ru-RU" sz="16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%</a:t>
          </a:r>
        </a:p>
      </cdr:txBody>
    </cdr:sp>
  </cdr:relSizeAnchor>
  <cdr:relSizeAnchor xmlns:cdr="http://schemas.openxmlformats.org/drawingml/2006/chartDrawing">
    <cdr:from>
      <cdr:x>0.44888</cdr:x>
      <cdr:y>0.15173</cdr:y>
    </cdr:from>
    <cdr:to>
      <cdr:x>0.72888</cdr:x>
      <cdr:y>0.43972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94113" y="834606"/>
          <a:ext cx="2304256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Налоговые и неналоговые</a:t>
          </a:r>
          <a:r>
            <a:rPr lang="ru-RU" dirty="0" smtClean="0"/>
            <a:t> доходы </a:t>
          </a:r>
        </a:p>
        <a:p xmlns:a="http://schemas.openxmlformats.org/drawingml/2006/main">
          <a:pPr algn="ctr"/>
          <a:r>
            <a:rPr lang="en-US" dirty="0" smtClean="0"/>
            <a:t>67</a:t>
          </a:r>
          <a:r>
            <a:rPr lang="ru-RU" sz="1100" dirty="0" smtClean="0"/>
            <a:t>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0.43824</cdr:x>
      <cdr:y>0.56623</cdr:y>
    </cdr:from>
    <cdr:to>
      <cdr:x>0.44742</cdr:x>
      <cdr:y>0.57813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CAF8788B-B96E-4C52-BBD8-98DC95CCBFFC}"/>
            </a:ext>
          </a:extLst>
        </cdr:cNvPr>
        <cdr:cNvCxnSpPr/>
      </cdr:nvCxnSpPr>
      <cdr:spPr>
        <a:xfrm xmlns:a="http://schemas.openxmlformats.org/drawingml/2006/main" flipH="1">
          <a:off x="2409825" y="1809750"/>
          <a:ext cx="47625" cy="381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0.30971</cdr:x>
      <cdr:y>0.19858</cdr:y>
    </cdr:from>
    <cdr:to>
      <cdr:x>0.37692</cdr:x>
      <cdr:y>0.31684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2DF7C672-CF67-41A4-9A40-8DA2D2A2AF68}"/>
            </a:ext>
          </a:extLst>
        </cdr:cNvPr>
        <cdr:cNvCxnSpPr/>
      </cdr:nvCxnSpPr>
      <cdr:spPr>
        <a:xfrm xmlns:a="http://schemas.openxmlformats.org/drawingml/2006/main" flipV="1">
          <a:off x="2322629" y="1088216"/>
          <a:ext cx="504056" cy="64807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0.44244</cdr:x>
      <cdr:y>0.83997</cdr:y>
    </cdr:from>
    <cdr:to>
      <cdr:x>0.67306</cdr:x>
      <cdr:y>0.93266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2476500" y="4019550"/>
          <a:ext cx="1285875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0.08471</cdr:x>
      <cdr:y>0.05429</cdr:y>
    </cdr:from>
    <cdr:to>
      <cdr:x>0.64881</cdr:x>
      <cdr:y>0.18661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666446" y="310009"/>
          <a:ext cx="4437914" cy="75554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Неналоговые доходы:</a:t>
          </a:r>
        </a:p>
        <a:p xmlns:a="http://schemas.openxmlformats.org/drawingml/2006/main">
          <a:pPr algn="ctr" rtl="0">
            <a:defRPr sz="1000"/>
          </a:pPr>
          <a:r>
            <a:rPr lang="en-US" sz="18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1292,4</a:t>
          </a:r>
          <a:r>
            <a:rPr lang="en-US" sz="1800" b="0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8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тыс</a:t>
          </a:r>
          <a:r>
            <a:rPr lang="ru-RU" sz="18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 руб.; </a:t>
          </a:r>
          <a:r>
            <a:rPr lang="ru-RU" sz="1800" dirty="0" smtClean="0">
              <a:solidFill>
                <a:srgbClr val="000000"/>
              </a:solidFill>
              <a:latin typeface="Times New Roman"/>
              <a:cs typeface="Times New Roman"/>
            </a:rPr>
            <a:t>2</a:t>
          </a:r>
          <a:r>
            <a:rPr lang="ru-RU" sz="18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%</a:t>
          </a:r>
          <a:endParaRPr lang="ru-RU" sz="18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0.19449</cdr:x>
      <cdr:y>0.65848</cdr:y>
    </cdr:from>
    <cdr:to>
      <cdr:x>0.30011</cdr:x>
      <cdr:y>0.81622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9A7E4AF2-7C83-4325-879E-051CC13C1F5A}"/>
            </a:ext>
          </a:extLst>
        </cdr:cNvPr>
        <cdr:cNvCxnSpPr/>
      </cdr:nvCxnSpPr>
      <cdr:spPr>
        <a:xfrm xmlns:a="http://schemas.openxmlformats.org/drawingml/2006/main" flipH="1">
          <a:off x="1458534" y="3608495"/>
          <a:ext cx="792087" cy="86442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0.04086</cdr:x>
      <cdr:y>0.8293</cdr:y>
    </cdr:from>
    <cdr:to>
      <cdr:x>0.37381</cdr:x>
      <cdr:y>0.99034</cdr:y>
    </cdr:to>
    <cdr:sp macro="" textlink="">
      <cdr:nvSpPr>
        <cdr:cNvPr id="9" name="Поле 8"/>
        <cdr:cNvSpPr txBox="1"/>
      </cdr:nvSpPr>
      <cdr:spPr>
        <a:xfrm xmlns:a="http://schemas.openxmlformats.org/drawingml/2006/main">
          <a:off x="306405" y="4544599"/>
          <a:ext cx="2496909" cy="8825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Налоговые доходы:</a:t>
          </a:r>
        </a:p>
        <a:p xmlns:a="http://schemas.openxmlformats.org/drawingml/2006/main">
          <a:pPr algn="ctr" rtl="0">
            <a:defRPr sz="1000"/>
          </a:pPr>
          <a:r>
            <a:rPr lang="en-US" sz="1800" dirty="0" smtClean="0">
              <a:solidFill>
                <a:srgbClr val="000000"/>
              </a:solidFill>
              <a:latin typeface="Times New Roman"/>
              <a:cs typeface="Times New Roman"/>
            </a:rPr>
            <a:t>78713,1 </a:t>
          </a:r>
          <a:r>
            <a:rPr lang="ru-RU" sz="18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тыс.</a:t>
          </a:r>
          <a:r>
            <a:rPr lang="en-US" sz="18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8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руб</a:t>
          </a:r>
          <a:r>
            <a:rPr lang="ru-RU" sz="18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.; </a:t>
          </a:r>
          <a:r>
            <a:rPr lang="en-US" sz="1800" dirty="0" smtClean="0">
              <a:solidFill>
                <a:srgbClr val="000000"/>
              </a:solidFill>
              <a:latin typeface="Times New Roman"/>
              <a:cs typeface="Times New Roman"/>
            </a:rPr>
            <a:t>98</a:t>
          </a:r>
          <a:r>
            <a:rPr lang="ru-RU" sz="18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8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0.76594</cdr:x>
      <cdr:y>0</cdr:y>
    </cdr:from>
    <cdr:to>
      <cdr:x>1</cdr:x>
      <cdr:y>0.11923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576254" y="0"/>
          <a:ext cx="1704021" cy="64032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b="1" i="0" u="none" strike="noStrike" baseline="0" dirty="0">
              <a:solidFill>
                <a:srgbClr val="000000"/>
              </a:solidFill>
              <a:latin typeface="Corbel"/>
            </a:rPr>
            <a:t>Налог на доходы физических лиц:</a:t>
          </a:r>
        </a:p>
        <a:p xmlns:a="http://schemas.openxmlformats.org/drawingml/2006/main">
          <a:pPr algn="ctr" rtl="0">
            <a:defRPr sz="1000"/>
          </a:pPr>
          <a:r>
            <a:rPr lang="en-US" b="1" dirty="0" smtClean="0">
              <a:solidFill>
                <a:srgbClr val="000000"/>
              </a:solidFill>
              <a:latin typeface="Corbel"/>
            </a:rPr>
            <a:t>31901,4 </a:t>
          </a:r>
          <a:r>
            <a:rPr lang="ru-RU" b="1" i="0" u="none" strike="noStrike" baseline="0" dirty="0" smtClean="0">
              <a:solidFill>
                <a:srgbClr val="000000"/>
              </a:solidFill>
              <a:latin typeface="Corbel"/>
            </a:rPr>
            <a:t>тыс</a:t>
          </a:r>
          <a:r>
            <a:rPr lang="ru-RU" b="1" i="0" u="none" strike="noStrike" baseline="0" dirty="0">
              <a:solidFill>
                <a:srgbClr val="000000"/>
              </a:solidFill>
              <a:latin typeface="Corbel"/>
            </a:rPr>
            <a:t>. руб.; </a:t>
          </a:r>
          <a:r>
            <a:rPr lang="en-US" b="1" dirty="0" smtClean="0">
              <a:solidFill>
                <a:srgbClr val="000000"/>
              </a:solidFill>
              <a:latin typeface="Corbel"/>
            </a:rPr>
            <a:t>40</a:t>
          </a:r>
          <a:r>
            <a:rPr lang="ru-RU" b="1" i="0" u="none" strike="noStrike" baseline="0" dirty="0" smtClean="0">
              <a:solidFill>
                <a:srgbClr val="000000"/>
              </a:solidFill>
              <a:latin typeface="Corbel"/>
            </a:rPr>
            <a:t> </a:t>
          </a:r>
          <a:r>
            <a:rPr lang="ru-RU" b="1" i="0" u="none" strike="noStrike" baseline="0" dirty="0">
              <a:solidFill>
                <a:srgbClr val="000000"/>
              </a:solidFill>
              <a:latin typeface="Corbel"/>
            </a:rPr>
            <a:t>%</a:t>
          </a:r>
        </a:p>
      </cdr:txBody>
    </cdr:sp>
  </cdr:relSizeAnchor>
  <cdr:relSizeAnchor xmlns:cdr="http://schemas.openxmlformats.org/drawingml/2006/chartDrawing">
    <cdr:from>
      <cdr:x>0.743</cdr:x>
      <cdr:y>0.20975</cdr:y>
    </cdr:from>
    <cdr:to>
      <cdr:x>0.976</cdr:x>
      <cdr:y>0.34725</cdr:y>
    </cdr:to>
    <cdr:sp macro="" textlink="">
      <cdr:nvSpPr>
        <cdr:cNvPr id="1026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09244" y="1126465"/>
          <a:ext cx="1696304" cy="738445"/>
        </a:xfrm>
        <a:prstGeom xmlns:a="http://schemas.openxmlformats.org/drawingml/2006/main" prst="rect">
          <a:avLst/>
        </a:prstGeom>
        <a:solidFill xmlns:a="http://schemas.openxmlformats.org/drawingml/2006/main">
          <a:srgbClr val="DBEEF4"/>
        </a:solidFill>
        <a:ln xmlns:a="http://schemas.openxmlformats.org/drawingml/2006/main" w="38100" algn="ctr">
          <a:solidFill>
            <a:srgbClr val="4BACC6"/>
          </a:solidFill>
          <a:miter lim="800000"/>
          <a:headEnd/>
          <a:tailEnd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dirty="0">
              <a:solidFill>
                <a:srgbClr val="000000"/>
              </a:solidFill>
              <a:latin typeface="Corbel"/>
            </a:rPr>
            <a:t>Доходы от  уплаты  </a:t>
          </a: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акцизов:</a:t>
          </a:r>
        </a:p>
        <a:p xmlns:a="http://schemas.openxmlformats.org/drawingml/2006/main">
          <a:pPr algn="ctr" rtl="0">
            <a:defRPr sz="1000"/>
          </a:pPr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4106,2 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тыс. руб.; 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5 </a:t>
          </a: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%</a:t>
          </a:r>
        </a:p>
      </cdr:txBody>
    </cdr:sp>
  </cdr:relSizeAnchor>
  <cdr:relSizeAnchor xmlns:cdr="http://schemas.openxmlformats.org/drawingml/2006/chartDrawing">
    <cdr:from>
      <cdr:x>0.743</cdr:x>
      <cdr:y>0.39775</cdr:y>
    </cdr:from>
    <cdr:to>
      <cdr:x>0.976</cdr:x>
      <cdr:y>0.523</cdr:y>
    </cdr:to>
    <cdr:sp macro="" textlink="">
      <cdr:nvSpPr>
        <cdr:cNvPr id="102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95562" y="2130691"/>
          <a:ext cx="1692013" cy="670947"/>
        </a:xfrm>
        <a:prstGeom xmlns:a="http://schemas.openxmlformats.org/drawingml/2006/main" prst="rect">
          <a:avLst/>
        </a:prstGeom>
        <a:solidFill xmlns:a="http://schemas.openxmlformats.org/drawingml/2006/main">
          <a:srgbClr val="DBEEF4"/>
        </a:solidFill>
        <a:ln xmlns:a="http://schemas.openxmlformats.org/drawingml/2006/main" w="38100" algn="ctr">
          <a:solidFill>
            <a:srgbClr val="4BACC6"/>
          </a:solidFill>
          <a:miter lim="800000"/>
          <a:headEnd/>
          <a:tailEnd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Налог на имущество физических лиц:</a:t>
          </a:r>
        </a:p>
        <a:p xmlns:a="http://schemas.openxmlformats.org/drawingml/2006/main">
          <a:pPr algn="ctr" rtl="0">
            <a:defRPr sz="1000"/>
          </a:pPr>
          <a:r>
            <a:rPr lang="en-US" sz="1000" b="1" dirty="0" smtClean="0">
              <a:solidFill>
                <a:srgbClr val="000000"/>
              </a:solidFill>
              <a:latin typeface="Times New Roman"/>
              <a:cs typeface="Times New Roman"/>
            </a:rPr>
            <a:t>1004,6 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тыс. руб.; 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1,</a:t>
          </a:r>
          <a:r>
            <a:rPr lang="en-US" sz="11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3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%</a:t>
          </a:r>
          <a:endParaRPr lang="ru-RU" sz="1100" b="1" i="0" u="none" strike="noStrike" baseline="0" dirty="0">
            <a:solidFill>
              <a:srgbClr val="FFFFFF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endParaRPr lang="ru-RU" sz="1100" b="1" i="0" u="none" strike="noStrike" baseline="0" dirty="0">
            <a:solidFill>
              <a:srgbClr val="FFFFFF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</cdr:x>
      <cdr:y>0.85327</cdr:y>
    </cdr:from>
    <cdr:to>
      <cdr:x>0.35177</cdr:x>
      <cdr:y>0.94399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-1187624" y="4582517"/>
          <a:ext cx="2560982" cy="48721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lnSpc>
              <a:spcPts val="1400"/>
            </a:lnSpc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Земельный налог:</a:t>
          </a:r>
        </a:p>
        <a:p xmlns:a="http://schemas.openxmlformats.org/drawingml/2006/main">
          <a:pPr algn="ctr" rtl="0">
            <a:lnSpc>
              <a:spcPts val="1400"/>
            </a:lnSpc>
            <a:defRPr sz="1000"/>
          </a:pP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41392,4 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тыс. руб.; </a:t>
          </a:r>
          <a:r>
            <a:rPr lang="ru-RU" sz="1400" b="1" dirty="0" smtClean="0">
              <a:solidFill>
                <a:srgbClr val="000000"/>
              </a:solidFill>
              <a:latin typeface="Times New Roman"/>
              <a:cs typeface="Times New Roman"/>
            </a:rPr>
            <a:t>5</a:t>
          </a:r>
          <a:r>
            <a:rPr lang="en-US" sz="1400" b="1" dirty="0" smtClean="0">
              <a:solidFill>
                <a:srgbClr val="000000"/>
              </a:solidFill>
              <a:latin typeface="Times New Roman"/>
              <a:cs typeface="Times New Roman"/>
            </a:rPr>
            <a:t>2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%</a:t>
          </a:r>
          <a:endParaRPr lang="ru-RU" sz="1400" b="1" i="0" u="none" strike="noStrike" baseline="0" dirty="0">
            <a:solidFill>
              <a:srgbClr val="FFFFFF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lnSpc>
              <a:spcPts val="1300"/>
            </a:lnSpc>
            <a:defRPr sz="1000"/>
          </a:pPr>
          <a:endParaRPr lang="ru-RU" sz="1400" b="1" i="0" u="none" strike="noStrike" baseline="0" dirty="0">
            <a:solidFill>
              <a:srgbClr val="FFFFFF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0.12725</cdr:x>
      <cdr:y>0.0125</cdr:y>
    </cdr:from>
    <cdr:to>
      <cdr:x>0.3625</cdr:x>
      <cdr:y>0.175</cdr:y>
    </cdr:to>
    <cdr:sp macro="" textlink="">
      <cdr:nvSpPr>
        <cdr:cNvPr id="1030" name="Прямоугольник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24072" y="66961"/>
          <a:ext cx="1708352" cy="870490"/>
        </a:xfrm>
        <a:prstGeom xmlns:a="http://schemas.openxmlformats.org/drawingml/2006/main" prst="rect">
          <a:avLst/>
        </a:prstGeom>
        <a:solidFill xmlns:a="http://schemas.openxmlformats.org/drawingml/2006/main">
          <a:srgbClr val="DCE6F2"/>
        </a:solidFill>
        <a:ln xmlns:a="http://schemas.openxmlformats.org/drawingml/2006/main" w="25400" algn="ctr">
          <a:solidFill>
            <a:srgbClr val="B66D31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Прочие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поступления (штрафы):</a:t>
          </a:r>
          <a:endParaRPr lang="ru-RU" sz="12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en-US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9</a:t>
          </a:r>
          <a:r>
            <a:rPr lang="en-US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,5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тыс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 руб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.;</a:t>
          </a:r>
          <a:r>
            <a:rPr lang="en-US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0,9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%</a:t>
          </a:r>
          <a:endParaRPr lang="ru-RU" sz="1200" b="1" i="0" u="none" strike="noStrike" baseline="0" dirty="0">
            <a:solidFill>
              <a:srgbClr val="FFFFFF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endParaRPr lang="ru-RU" sz="1200" b="1" i="0" u="none" strike="noStrike" baseline="0" dirty="0">
            <a:solidFill>
              <a:srgbClr val="FFFFFF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0.4352</cdr:x>
      <cdr:y>0.75942</cdr:y>
    </cdr:from>
    <cdr:to>
      <cdr:x>0.67258</cdr:x>
      <cdr:y>0.93372</cdr:y>
    </cdr:to>
    <cdr:sp macro="" textlink="">
      <cdr:nvSpPr>
        <cdr:cNvPr id="1031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68351" y="4078461"/>
          <a:ext cx="1728192" cy="936104"/>
        </a:xfrm>
        <a:prstGeom xmlns:a="http://schemas.openxmlformats.org/drawingml/2006/main" prst="rect">
          <a:avLst/>
        </a:prstGeom>
        <a:solidFill xmlns:a="http://schemas.openxmlformats.org/drawingml/2006/main">
          <a:srgbClr val="DCE6F2"/>
        </a:solidFill>
        <a:ln xmlns:a="http://schemas.openxmlformats.org/drawingml/2006/main" w="25400" algn="ctr">
          <a:solidFill>
            <a:srgbClr val="B66D31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от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использования имущества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200" b="1" dirty="0" smtClean="0">
              <a:solidFill>
                <a:srgbClr val="000000"/>
              </a:solidFill>
              <a:latin typeface="Times New Roman"/>
              <a:cs typeface="Times New Roman"/>
            </a:rPr>
            <a:t>940,2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тыс. руб.;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1,5 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%</a:t>
          </a:r>
          <a:endParaRPr lang="ru-RU" sz="1200" b="1" i="0" u="none" strike="noStrike" baseline="0" dirty="0">
            <a:solidFill>
              <a:srgbClr val="FFFFFF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endParaRPr lang="ru-RU" sz="1200" b="1" i="0" u="none" strike="noStrike" baseline="0" dirty="0">
            <a:solidFill>
              <a:srgbClr val="FFFFFF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0.391</cdr:x>
      <cdr:y>0.0135</cdr:y>
    </cdr:from>
    <cdr:to>
      <cdr:x>0.68275</cdr:x>
      <cdr:y>0.175</cdr:y>
    </cdr:to>
    <cdr:sp macro="" textlink="">
      <cdr:nvSpPr>
        <cdr:cNvPr id="1032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39387" y="72318"/>
          <a:ext cx="2118648" cy="865133"/>
        </a:xfrm>
        <a:prstGeom xmlns:a="http://schemas.openxmlformats.org/drawingml/2006/main" prst="rect">
          <a:avLst/>
        </a:prstGeom>
        <a:solidFill xmlns:a="http://schemas.openxmlformats.org/drawingml/2006/main">
          <a:srgbClr val="DCE6F2"/>
        </a:solidFill>
        <a:ln xmlns:a="http://schemas.openxmlformats.org/drawingml/2006/main" w="25400" algn="ctr">
          <a:solidFill>
            <a:srgbClr val="B66D31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от оказания платных услуг и компенсации затрат государства:</a:t>
          </a:r>
        </a:p>
        <a:p xmlns:a="http://schemas.openxmlformats.org/drawingml/2006/main">
          <a:pPr algn="l" rtl="0">
            <a:defRPr sz="1000"/>
          </a:pPr>
          <a:r>
            <a:rPr lang="en-US" sz="1200" b="1" dirty="0" smtClean="0">
              <a:solidFill>
                <a:srgbClr val="000000"/>
              </a:solidFill>
              <a:latin typeface="Times New Roman"/>
              <a:cs typeface="Times New Roman"/>
            </a:rPr>
            <a:t>333,</a:t>
          </a:r>
          <a:r>
            <a:rPr lang="ru-RU" sz="1200" b="1" dirty="0" smtClean="0">
              <a:solidFill>
                <a:srgbClr val="000000"/>
              </a:solidFill>
              <a:latin typeface="Times New Roman"/>
              <a:cs typeface="Times New Roman"/>
            </a:rPr>
            <a:t>7</a:t>
          </a:r>
          <a:r>
            <a:rPr lang="en-US" sz="1200" b="1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тыс. руб.; </a:t>
          </a:r>
          <a:r>
            <a:rPr lang="en-US" sz="1200" b="1" dirty="0" smtClean="0">
              <a:solidFill>
                <a:srgbClr val="000000"/>
              </a:solidFill>
              <a:latin typeface="Times New Roman"/>
              <a:cs typeface="Times New Roman"/>
            </a:rPr>
            <a:t>0,</a:t>
          </a:r>
          <a:r>
            <a:rPr lang="ru-RU" sz="1200" b="1" dirty="0" smtClean="0">
              <a:solidFill>
                <a:srgbClr val="000000"/>
              </a:solidFill>
              <a:latin typeface="Times New Roman"/>
              <a:cs typeface="Times New Roman"/>
            </a:rPr>
            <a:t>5</a:t>
          </a:r>
          <a:r>
            <a: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%</a:t>
          </a:r>
          <a:endParaRPr lang="ru-RU" sz="1200" b="1" i="0" u="none" strike="noStrike" baseline="0" dirty="0">
            <a:solidFill>
              <a:srgbClr val="FFFFFF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defRPr sz="1000"/>
          </a:pPr>
          <a:endParaRPr lang="ru-RU" sz="1200" b="1" i="0" u="none" strike="noStrike" baseline="0" dirty="0">
            <a:solidFill>
              <a:srgbClr val="FFFFFF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0.07913</cdr:x>
      <cdr:y>0.33036</cdr:y>
    </cdr:from>
    <cdr:to>
      <cdr:x>0.13847</cdr:x>
      <cdr:y>0.42422</cdr:y>
    </cdr:to>
    <cdr:cxnSp macro="">
      <cdr:nvCxnSpPr>
        <cdr:cNvPr id="14" name="Прямая со стрелкой 13">
          <a:extLst xmlns:a="http://schemas.openxmlformats.org/drawingml/2006/main">
            <a:ext uri="{FF2B5EF4-FFF2-40B4-BE49-F238E27FC236}">
              <a16:creationId xmlns:a16="http://schemas.microsoft.com/office/drawing/2014/main" id="{E7A4296D-C7A1-4C47-9F1B-2BFAA2B79947}"/>
            </a:ext>
          </a:extLst>
        </cdr:cNvPr>
        <cdr:cNvCxnSpPr/>
      </cdr:nvCxnSpPr>
      <cdr:spPr>
        <a:xfrm xmlns:a="http://schemas.openxmlformats.org/drawingml/2006/main" flipH="1" flipV="1">
          <a:off x="576088" y="1774202"/>
          <a:ext cx="432012" cy="50407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0.23738</cdr:x>
      <cdr:y>0.16946</cdr:y>
    </cdr:from>
    <cdr:to>
      <cdr:x>0.29912</cdr:x>
      <cdr:y>0.32482</cdr:y>
    </cdr:to>
    <cdr:cxnSp macro="">
      <cdr:nvCxnSpPr>
        <cdr:cNvPr id="16" name="Прямая со стрелкой 15">
          <a:extLst xmlns:a="http://schemas.openxmlformats.org/drawingml/2006/main">
            <a:ext uri="{FF2B5EF4-FFF2-40B4-BE49-F238E27FC236}">
              <a16:creationId xmlns:a16="http://schemas.microsoft.com/office/drawing/2014/main" id="{E5C32FE8-47C5-48E3-BA35-22A85D9F8576}"/>
            </a:ext>
          </a:extLst>
        </cdr:cNvPr>
        <cdr:cNvCxnSpPr/>
      </cdr:nvCxnSpPr>
      <cdr:spPr>
        <a:xfrm xmlns:a="http://schemas.openxmlformats.org/drawingml/2006/main" flipH="1" flipV="1">
          <a:off x="1728192" y="910109"/>
          <a:ext cx="449484" cy="83436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0.35166</cdr:x>
      <cdr:y>0.16946</cdr:y>
    </cdr:from>
    <cdr:to>
      <cdr:x>0.46487</cdr:x>
      <cdr:y>0.32491</cdr:y>
    </cdr:to>
    <cdr:cxnSp macro="">
      <cdr:nvCxnSpPr>
        <cdr:cNvPr id="20" name="Прямая со стрелкой 19">
          <a:extLst xmlns:a="http://schemas.openxmlformats.org/drawingml/2006/main">
            <a:ext uri="{FF2B5EF4-FFF2-40B4-BE49-F238E27FC236}">
              <a16:creationId xmlns:a16="http://schemas.microsoft.com/office/drawing/2014/main" id="{53A4FC4E-25AF-4317-AF64-CF386E531957}"/>
            </a:ext>
          </a:extLst>
        </cdr:cNvPr>
        <cdr:cNvCxnSpPr/>
      </cdr:nvCxnSpPr>
      <cdr:spPr>
        <a:xfrm xmlns:a="http://schemas.openxmlformats.org/drawingml/2006/main" flipV="1">
          <a:off x="2560182" y="910109"/>
          <a:ext cx="824194" cy="8348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0.58356</cdr:x>
      <cdr:y>0.2785</cdr:y>
    </cdr:from>
    <cdr:to>
      <cdr:x>0.743</cdr:x>
      <cdr:y>0.41081</cdr:y>
    </cdr:to>
    <cdr:cxnSp macro="">
      <cdr:nvCxnSpPr>
        <cdr:cNvPr id="27" name="Прямая со стрелкой 26">
          <a:extLst xmlns:a="http://schemas.openxmlformats.org/drawingml/2006/main">
            <a:ext uri="{FF2B5EF4-FFF2-40B4-BE49-F238E27FC236}">
              <a16:creationId xmlns:a16="http://schemas.microsoft.com/office/drawing/2014/main" id="{BA436020-56B8-45A4-B6CB-42F6F4D186F5}"/>
            </a:ext>
          </a:extLst>
        </cdr:cNvPr>
        <cdr:cNvCxnSpPr>
          <a:endCxn xmlns:a="http://schemas.openxmlformats.org/drawingml/2006/main" id="1026" idx="1"/>
        </cdr:cNvCxnSpPr>
      </cdr:nvCxnSpPr>
      <cdr:spPr>
        <a:xfrm xmlns:a="http://schemas.openxmlformats.org/drawingml/2006/main" flipV="1">
          <a:off x="4248472" y="1495688"/>
          <a:ext cx="1160772" cy="71056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0.44509</cdr:x>
      <cdr:y>0.11583</cdr:y>
    </cdr:from>
    <cdr:to>
      <cdr:x>0.76577</cdr:x>
      <cdr:y>0.40068</cdr:y>
    </cdr:to>
    <cdr:cxnSp macro="">
      <cdr:nvCxnSpPr>
        <cdr:cNvPr id="31" name="Прямая со стрелкой 30">
          <a:extLst xmlns:a="http://schemas.openxmlformats.org/drawingml/2006/main">
            <a:ext uri="{FF2B5EF4-FFF2-40B4-BE49-F238E27FC236}">
              <a16:creationId xmlns:a16="http://schemas.microsoft.com/office/drawing/2014/main" id="{B5AAF0C6-005B-4424-A8EC-B41387D71004}"/>
            </a:ext>
          </a:extLst>
        </cdr:cNvPr>
        <cdr:cNvCxnSpPr/>
      </cdr:nvCxnSpPr>
      <cdr:spPr>
        <a:xfrm xmlns:a="http://schemas.openxmlformats.org/drawingml/2006/main" flipV="1">
          <a:off x="3240360" y="622077"/>
          <a:ext cx="2334638" cy="152979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0.61323</cdr:x>
      <cdr:y>0.45103</cdr:y>
    </cdr:from>
    <cdr:to>
      <cdr:x>0.73225</cdr:x>
      <cdr:y>0.45153</cdr:y>
    </cdr:to>
    <cdr:cxnSp macro="">
      <cdr:nvCxnSpPr>
        <cdr:cNvPr id="1038" name="Прямая со стрелкой 32">
          <a:extLst xmlns:a="http://schemas.openxmlformats.org/drawingml/2006/main">
            <a:ext uri="{FF2B5EF4-FFF2-40B4-BE49-F238E27FC236}">
              <a16:creationId xmlns:a16="http://schemas.microsoft.com/office/drawing/2014/main" id="{01614992-FAF2-4535-8BBA-E903296ADAAC}"/>
            </a:ext>
          </a:extLst>
        </cdr:cNvPr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>
          <a:off x="4464496" y="2422277"/>
          <a:ext cx="866455" cy="2685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 type="arrow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cxnSp>
  </cdr:relSizeAnchor>
  <cdr:relSizeAnchor xmlns:cdr="http://schemas.openxmlformats.org/drawingml/2006/chartDrawing">
    <cdr:from>
      <cdr:x>0.26705</cdr:x>
      <cdr:y>0.66556</cdr:y>
    </cdr:from>
    <cdr:to>
      <cdr:x>0.31651</cdr:x>
      <cdr:y>0.8558</cdr:y>
    </cdr:to>
    <cdr:cxnSp macro="">
      <cdr:nvCxnSpPr>
        <cdr:cNvPr id="37" name="Прямая со стрелкой 36">
          <a:extLst xmlns:a="http://schemas.openxmlformats.org/drawingml/2006/main">
            <a:ext uri="{FF2B5EF4-FFF2-40B4-BE49-F238E27FC236}">
              <a16:creationId xmlns:a16="http://schemas.microsoft.com/office/drawing/2014/main" id="{A4FA8FF4-0757-4CB0-BF88-0C11CA75B2DA}"/>
            </a:ext>
          </a:extLst>
        </cdr:cNvPr>
        <cdr:cNvCxnSpPr/>
      </cdr:nvCxnSpPr>
      <cdr:spPr>
        <a:xfrm xmlns:a="http://schemas.openxmlformats.org/drawingml/2006/main" flipH="1">
          <a:off x="1944217" y="3574405"/>
          <a:ext cx="360039" cy="102168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0.43924</cdr:x>
      <cdr:y>0.56548</cdr:y>
    </cdr:from>
    <cdr:to>
      <cdr:x>0.44792</cdr:x>
      <cdr:y>0.57738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D1E7E2C2-1ECD-49A6-BB42-ECB0D5944563}"/>
            </a:ext>
          </a:extLst>
        </cdr:cNvPr>
        <cdr:cNvCxnSpPr/>
      </cdr:nvCxnSpPr>
      <cdr:spPr>
        <a:xfrm xmlns:a="http://schemas.openxmlformats.org/drawingml/2006/main" flipH="1">
          <a:off x="2409825" y="1809750"/>
          <a:ext cx="47625" cy="381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0.15794</cdr:x>
      <cdr:y>0.17772</cdr:y>
    </cdr:from>
    <cdr:to>
      <cdr:x>0.20598</cdr:x>
      <cdr:y>0.28708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99C05D24-D94A-4771-9B14-CD2823EEE0CB}"/>
            </a:ext>
          </a:extLst>
        </cdr:cNvPr>
        <cdr:cNvCxnSpPr/>
      </cdr:nvCxnSpPr>
      <cdr:spPr>
        <a:xfrm xmlns:a="http://schemas.openxmlformats.org/drawingml/2006/main" flipV="1">
          <a:off x="1183700" y="936104"/>
          <a:ext cx="360040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0.44369</cdr:x>
      <cdr:y>0.83897</cdr:y>
    </cdr:from>
    <cdr:to>
      <cdr:x>0.67406</cdr:x>
      <cdr:y>0.93241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2476500" y="4019550"/>
          <a:ext cx="1285875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0.11951</cdr:x>
      <cdr:y>0</cdr:y>
    </cdr:from>
    <cdr:to>
      <cdr:x>0.68436</cdr:x>
      <cdr:y>0.1678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895668" y="0"/>
          <a:ext cx="4233318" cy="8838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Непрограммные мероприятия:</a:t>
          </a:r>
        </a:p>
        <a:p xmlns:a="http://schemas.openxmlformats.org/drawingml/2006/main">
          <a:pPr algn="ctr" rtl="0">
            <a:defRPr sz="1000"/>
          </a:pPr>
          <a:r>
            <a:rPr lang="en-US" sz="16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19751,</a:t>
          </a:r>
          <a:r>
            <a:rPr lang="en-US" sz="1600" dirty="0" smtClean="0">
              <a:solidFill>
                <a:srgbClr val="000000"/>
              </a:solidFill>
              <a:latin typeface="Times New Roman"/>
              <a:cs typeface="Times New Roman"/>
            </a:rPr>
            <a:t>2 </a:t>
          </a:r>
          <a:r>
            <a:rPr lang="ru-RU" sz="16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тыс</a:t>
          </a: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 руб.; </a:t>
          </a:r>
          <a:r>
            <a:rPr lang="ru-RU" sz="16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20%</a:t>
          </a:r>
          <a:endParaRPr lang="ru-RU" sz="16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0.17381</cdr:x>
      <cdr:y>0.64252</cdr:y>
    </cdr:from>
    <cdr:to>
      <cdr:x>0.29245</cdr:x>
      <cdr:y>0.8181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949FB9D1-2663-4C4C-9262-B51CBDBA9BEE}"/>
            </a:ext>
          </a:extLst>
        </cdr:cNvPr>
        <cdr:cNvCxnSpPr/>
      </cdr:nvCxnSpPr>
      <cdr:spPr>
        <a:xfrm xmlns:a="http://schemas.openxmlformats.org/drawingml/2006/main" flipH="1">
          <a:off x="1302635" y="3384376"/>
          <a:ext cx="889177" cy="92482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0.12063</cdr:x>
      <cdr:y>0.81769</cdr:y>
    </cdr:from>
    <cdr:to>
      <cdr:x>0.53872</cdr:x>
      <cdr:y>0.9489</cdr:y>
    </cdr:to>
    <cdr:sp macro="" textlink="">
      <cdr:nvSpPr>
        <cdr:cNvPr id="9" name="Поле 8"/>
        <cdr:cNvSpPr txBox="1"/>
      </cdr:nvSpPr>
      <cdr:spPr>
        <a:xfrm xmlns:a="http://schemas.openxmlformats.org/drawingml/2006/main">
          <a:off x="904652" y="3925416"/>
          <a:ext cx="3135403" cy="62988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Программные </a:t>
          </a: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мероприятия:</a:t>
          </a:r>
        </a:p>
        <a:p xmlns:a="http://schemas.openxmlformats.org/drawingml/2006/main">
          <a:pPr algn="ctr" rtl="0">
            <a:defRPr sz="1000"/>
          </a:pPr>
          <a:r>
            <a:rPr lang="en-US" sz="1600" dirty="0" smtClean="0">
              <a:solidFill>
                <a:srgbClr val="000000"/>
              </a:solidFill>
              <a:latin typeface="Times New Roman"/>
              <a:cs typeface="Times New Roman"/>
            </a:rPr>
            <a:t>797851,1 </a:t>
          </a:r>
          <a:r>
            <a:rPr lang="ru-RU" sz="1600" b="0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тыс.руб</a:t>
          </a: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.; </a:t>
          </a:r>
          <a:r>
            <a:rPr lang="ru-RU" sz="16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80 </a:t>
          </a: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6844D7-B14B-488F-A6B3-4B4648E880A5}" type="datetimeFigureOut">
              <a:rPr lang="ru-RU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63F6C8-9995-4EA1-A2BD-3F53A2EA39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9607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63F6C8-9995-4EA1-A2BD-3F53A2EA39A8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681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9C863-7837-4417-8E41-3E00A4D2AB1F}" type="datetimeFigureOut">
              <a:rPr lang="ru-RU" smtClean="0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1096C-BC9F-440E-BA34-3FB85420F7B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679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D42CB-560A-4345-92D1-FD77B8F52D97}" type="datetimeFigureOut">
              <a:rPr lang="ru-RU" smtClean="0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42C36-2B0F-4C9E-A7FD-5E628D16C150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1196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CDC34-3D3A-4F38-84E4-69D874586516}" type="datetimeFigureOut">
              <a:rPr lang="ru-RU" smtClean="0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25AD6-8AC5-406F-8C19-874D48D2A6D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7458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F93224-DD18-4715-9E57-05636B0DA227}" type="datetimeFigureOut">
              <a:rPr lang="ru-RU" smtClean="0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BB97D-90CF-4953-8B8B-01ECA93CEED1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3559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E7958-656C-4C3C-818A-B412F565A088}" type="datetimeFigureOut">
              <a:rPr lang="ru-RU" smtClean="0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D2325-12C1-4678-9FE4-ED640A7DBE88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8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2A131-D646-4548-8D4E-D6722FB3E9A0}" type="datetimeFigureOut">
              <a:rPr lang="ru-RU" smtClean="0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B73AC-A34E-41F6-9519-A0534287F48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239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3AE7D-BA35-4147-9055-7628416DDD1D}" type="datetimeFigureOut">
              <a:rPr lang="ru-RU" smtClean="0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F11AE-A814-4ACC-A921-0725318489C9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74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F3B86C-25D8-49AD-BA88-E816D40E9E8D}" type="datetimeFigureOut">
              <a:rPr lang="ru-RU" smtClean="0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99921-EC7D-40CD-9717-7E3538C54457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3429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08C597-BB0A-4310-BF92-D638FBD5394C}" type="datetimeFigureOut">
              <a:rPr lang="ru-RU" smtClean="0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38A12-9AD8-45B7-B35E-E08913236A6B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0303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93F7EE-A5C8-4A1F-9506-0681CA9391B1}" type="datetimeFigureOut">
              <a:rPr lang="ru-RU" smtClean="0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647CD-C496-4EE1-8CF3-E57D8CFB0801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8312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53EE-700C-4123-AAA7-0B4FD4796B46}" type="datetimeFigureOut">
              <a:rPr lang="ru-RU" smtClean="0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59E1-9EDF-4948-9FA7-D90E39E8D383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030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08C597-BB0A-4310-BF92-D638FBD5394C}" type="datetimeFigureOut">
              <a:rPr lang="ru-RU" smtClean="0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A38A12-9AD8-45B7-B35E-E08913236A6B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2917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" y="28505"/>
            <a:ext cx="9107486" cy="6828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375" y="404813"/>
            <a:ext cx="6981825" cy="5032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Сусанинского сельского поселения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031" y="1556792"/>
            <a:ext cx="8316119" cy="5040560"/>
          </a:xfrm>
        </p:spPr>
        <p:txBody>
          <a:bodyPr>
            <a:normAutofit/>
          </a:bodyPr>
          <a:lstStyle/>
          <a:p>
            <a:pPr marL="26988" algn="ctr" eaLnBrk="1" hangingPunct="1">
              <a:lnSpc>
                <a:spcPct val="80000"/>
              </a:lnSpc>
            </a:pPr>
            <a:endParaRPr lang="ru-RU" alt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8" eaLnBrk="1" hangingPunct="1">
              <a:lnSpc>
                <a:spcPct val="80000"/>
              </a:lnSpc>
            </a:pPr>
            <a:endParaRPr lang="ru-RU" altLang="ru-RU" sz="2800" b="1" dirty="0">
              <a:solidFill>
                <a:schemeClr val="bg1"/>
              </a:solidFill>
            </a:endParaRPr>
          </a:p>
          <a:p>
            <a:pPr marL="26988" eaLnBrk="1" hangingPunct="1">
              <a:lnSpc>
                <a:spcPct val="80000"/>
              </a:lnSpc>
            </a:pPr>
            <a:endParaRPr lang="ru-RU" alt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8"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бюджета  муниципального образования  «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Сусанинское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поселение»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marL="26988" eaLnBrk="1" hangingPunct="1">
              <a:lnSpc>
                <a:spcPct val="80000"/>
              </a:lnSpc>
            </a:pPr>
            <a:endParaRPr lang="ru-RU" altLang="ru-RU" sz="2800" b="1" dirty="0" smtClean="0">
              <a:solidFill>
                <a:schemeClr val="bg1"/>
              </a:solidFill>
            </a:endParaRPr>
          </a:p>
          <a:p>
            <a:pPr marL="26988" eaLnBrk="1" hangingPunct="1">
              <a:lnSpc>
                <a:spcPct val="80000"/>
              </a:lnSpc>
            </a:pPr>
            <a:endParaRPr lang="ru-RU" altLang="ru-RU" sz="2800" b="1" dirty="0">
              <a:solidFill>
                <a:schemeClr val="bg1"/>
              </a:solidFill>
            </a:endParaRPr>
          </a:p>
          <a:p>
            <a:pPr marL="26988" eaLnBrk="1" hangingPunct="1">
              <a:lnSpc>
                <a:spcPct val="80000"/>
              </a:lnSpc>
            </a:pPr>
            <a:endParaRPr lang="ru-RU" altLang="ru-RU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8" eaLnBrk="1" hangingPunct="1">
              <a:lnSpc>
                <a:spcPct val="80000"/>
              </a:lnSpc>
            </a:pPr>
            <a:r>
              <a:rPr lang="ru-RU" alt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января 2021 год</a:t>
            </a:r>
            <a:endParaRPr lang="ru-RU" alt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8" eaLnBrk="1" hangingPunct="1">
              <a:lnSpc>
                <a:spcPct val="80000"/>
              </a:lnSpc>
            </a:pPr>
            <a:endParaRPr lang="ru-RU" altLang="ru-RU" dirty="0">
              <a:solidFill>
                <a:srgbClr val="320E04"/>
              </a:solidFill>
            </a:endParaRPr>
          </a:p>
          <a:p>
            <a:pPr marL="26988" eaLnBrk="1" hangingPunct="1">
              <a:lnSpc>
                <a:spcPct val="80000"/>
              </a:lnSpc>
            </a:pPr>
            <a:endParaRPr lang="ru-RU" altLang="ru-RU" dirty="0">
              <a:solidFill>
                <a:srgbClr val="320E04"/>
              </a:solidFill>
            </a:endParaRPr>
          </a:p>
          <a:p>
            <a:pPr marL="26988" eaLnBrk="1" hangingPunct="1">
              <a:lnSpc>
                <a:spcPct val="80000"/>
              </a:lnSpc>
            </a:pPr>
            <a:endParaRPr lang="ru-RU" altLang="ru-RU" dirty="0">
              <a:solidFill>
                <a:srgbClr val="320E04"/>
              </a:solidFill>
            </a:endParaRPr>
          </a:p>
          <a:p>
            <a:pPr marL="26988" eaLnBrk="1" hangingPunct="1">
              <a:lnSpc>
                <a:spcPct val="80000"/>
              </a:lnSpc>
            </a:pPr>
            <a:endParaRPr lang="ru-RU" altLang="ru-RU" dirty="0">
              <a:solidFill>
                <a:srgbClr val="320E04"/>
              </a:solidFill>
            </a:endParaRPr>
          </a:p>
          <a:p>
            <a:pPr marL="26988" eaLnBrk="1" hangingPunct="1">
              <a:lnSpc>
                <a:spcPct val="80000"/>
              </a:lnSpc>
            </a:pPr>
            <a:endParaRPr lang="ru-RU" altLang="ru-RU" dirty="0">
              <a:solidFill>
                <a:srgbClr val="320E04"/>
              </a:solidFill>
            </a:endParaRPr>
          </a:p>
          <a:p>
            <a:pPr marL="26988" eaLnBrk="1" hangingPunct="1">
              <a:lnSpc>
                <a:spcPct val="80000"/>
              </a:lnSpc>
            </a:pPr>
            <a:endParaRPr lang="ru-RU" altLang="ru-RU" dirty="0">
              <a:solidFill>
                <a:srgbClr val="320E04"/>
              </a:solidFill>
            </a:endParaRP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28505"/>
            <a:ext cx="935037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5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/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И НЕНАЛОГОВЫХ ДОХОДОВ  В БЮДЖЕТ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 И  2020 ГОДАХ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537133"/>
              </p:ext>
            </p:extLst>
          </p:nvPr>
        </p:nvGraphicFramePr>
        <p:xfrm>
          <a:off x="1043608" y="1052736"/>
          <a:ext cx="6393179" cy="4624070"/>
        </p:xfrm>
        <a:graphic>
          <a:graphicData uri="http://schemas.openxmlformats.org/drawingml/2006/table">
            <a:tbl>
              <a:tblPr/>
              <a:tblGrid>
                <a:gridCol w="2160240">
                  <a:extLst>
                    <a:ext uri="{9D8B030D-6E8A-4147-A177-3AD203B41FA5}">
                      <a16:colId xmlns:a16="http://schemas.microsoft.com/office/drawing/2014/main" val="117727309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849956800"/>
                    </a:ext>
                  </a:extLst>
                </a:gridCol>
                <a:gridCol w="478060">
                  <a:extLst>
                    <a:ext uri="{9D8B030D-6E8A-4147-A177-3AD203B41FA5}">
                      <a16:colId xmlns:a16="http://schemas.microsoft.com/office/drawing/2014/main" val="2244929658"/>
                    </a:ext>
                  </a:extLst>
                </a:gridCol>
                <a:gridCol w="776702">
                  <a:extLst>
                    <a:ext uri="{9D8B030D-6E8A-4147-A177-3AD203B41FA5}">
                      <a16:colId xmlns:a16="http://schemas.microsoft.com/office/drawing/2014/main" val="4214278747"/>
                    </a:ext>
                  </a:extLst>
                </a:gridCol>
                <a:gridCol w="776702">
                  <a:extLst>
                    <a:ext uri="{9D8B030D-6E8A-4147-A177-3AD203B41FA5}">
                      <a16:colId xmlns:a16="http://schemas.microsoft.com/office/drawing/2014/main" val="3625612289"/>
                    </a:ext>
                  </a:extLst>
                </a:gridCol>
                <a:gridCol w="518004">
                  <a:extLst>
                    <a:ext uri="{9D8B030D-6E8A-4147-A177-3AD203B41FA5}">
                      <a16:colId xmlns:a16="http://schemas.microsoft.com/office/drawing/2014/main" val="926442882"/>
                    </a:ext>
                  </a:extLst>
                </a:gridCol>
                <a:gridCol w="546876">
                  <a:extLst>
                    <a:ext uri="{9D8B030D-6E8A-4147-A177-3AD203B41FA5}">
                      <a16:colId xmlns:a16="http://schemas.microsoft.com/office/drawing/2014/main" val="3605810628"/>
                    </a:ext>
                  </a:extLst>
                </a:gridCol>
                <a:gridCol w="488523">
                  <a:extLst>
                    <a:ext uri="{9D8B030D-6E8A-4147-A177-3AD203B41FA5}">
                      <a16:colId xmlns:a16="http://schemas.microsoft.com/office/drawing/2014/main" val="3116699938"/>
                    </a:ext>
                  </a:extLst>
                </a:gridCol>
              </a:tblGrid>
              <a:tr h="1337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558100"/>
                  </a:ext>
                </a:extLst>
              </a:tr>
              <a:tr h="337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 (тыс. рублей)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Удель-ный вес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 (тыс. рублей)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(тыс. рублей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исполнения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Удель-ный вес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 к 2019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041919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57443,6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76936,0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78713,1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570037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11608,7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31411,0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31901,6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274,8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537478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уплаты акцизов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3590,2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3795,0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4106,1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98003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852,3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1004,5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360421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Земельный налог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41392,4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41464,7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41392,4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045156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14380,8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1292,4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817288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сдачи в аренду имущества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364,9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974294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поступления от использования имущества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527,7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575,3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20359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 доходы от оказания платных услуг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722,4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333,7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28702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доходы от компенсации затрат сельских поселений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12475,7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12475,7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68626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реализации иного имущества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269,0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120277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поступления от денежных взысканий (штрафов)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516311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Невыясненные поступления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31427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налоговые и неналоговые доходы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71824,4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78150,0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80005,5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208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65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874619"/>
              </p:ext>
            </p:extLst>
          </p:nvPr>
        </p:nvGraphicFramePr>
        <p:xfrm>
          <a:off x="971550" y="836712"/>
          <a:ext cx="7867245" cy="554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8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5888"/>
            <a:ext cx="935037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67468"/>
            <a:ext cx="7776864" cy="73818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altLang="ru-RU" sz="3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39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 </a:t>
            </a:r>
            <a:r>
              <a:rPr lang="ru-RU" altLang="ru-RU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НАЛОГОВЫХ И НЕНАЛОГОВЫХ </a:t>
            </a:r>
            <a:r>
              <a:rPr lang="ru-RU" altLang="ru-RU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ДОХОДОВ В </a:t>
            </a:r>
            <a:r>
              <a:rPr lang="ru-RU" altLang="ru-RU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ru-RU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endParaRPr lang="ru-RU" altLang="ru-RU" sz="27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04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3" y="115888"/>
            <a:ext cx="6336705" cy="11096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alt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</a:t>
            </a:r>
            <a:r>
              <a:rPr lang="en-US" alt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ДОХОДОВ ЗА </a:t>
            </a:r>
            <a:r>
              <a:rPr lang="ru-RU" alt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975790"/>
              </p:ext>
            </p:extLst>
          </p:nvPr>
        </p:nvGraphicFramePr>
        <p:xfrm>
          <a:off x="1187624" y="1366763"/>
          <a:ext cx="7280275" cy="537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41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5888"/>
            <a:ext cx="935037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84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 2020 ГОДУ 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34545"/>
              </p:ext>
            </p:extLst>
          </p:nvPr>
        </p:nvGraphicFramePr>
        <p:xfrm>
          <a:off x="670561" y="1556792"/>
          <a:ext cx="7886699" cy="4113065"/>
        </p:xfrm>
        <a:graphic>
          <a:graphicData uri="http://schemas.openxmlformats.org/drawingml/2006/table">
            <a:tbl>
              <a:tblPr/>
              <a:tblGrid>
                <a:gridCol w="1687252">
                  <a:extLst>
                    <a:ext uri="{9D8B030D-6E8A-4147-A177-3AD203B41FA5}">
                      <a16:colId xmlns:a16="http://schemas.microsoft.com/office/drawing/2014/main" val="4019108033"/>
                    </a:ext>
                  </a:extLst>
                </a:gridCol>
                <a:gridCol w="4344330">
                  <a:extLst>
                    <a:ext uri="{9D8B030D-6E8A-4147-A177-3AD203B41FA5}">
                      <a16:colId xmlns:a16="http://schemas.microsoft.com/office/drawing/2014/main" val="244247591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94500020"/>
                    </a:ext>
                  </a:extLst>
                </a:gridCol>
                <a:gridCol w="847005">
                  <a:extLst>
                    <a:ext uri="{9D8B030D-6E8A-4147-A177-3AD203B41FA5}">
                      <a16:colId xmlns:a16="http://schemas.microsoft.com/office/drawing/2014/main" val="2233719800"/>
                    </a:ext>
                  </a:extLst>
                </a:gridCol>
              </a:tblGrid>
              <a:tr h="437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Источник доходов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года (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года  (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472089"/>
                  </a:ext>
                </a:extLst>
              </a:tr>
              <a:tr h="2188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85" marR="5785" marT="5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785" marR="5785" marT="5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5" marR="5785" marT="5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85" marR="5785" marT="5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421374"/>
                  </a:ext>
                </a:extLst>
              </a:tr>
              <a:tr h="342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2 00 00000 00 0000 150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ПОСТУПЛЕНИЯ, в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40944,6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40190,7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332545"/>
                  </a:ext>
                </a:extLst>
              </a:tr>
              <a:tr h="333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2 02 15001 10 0000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Дотация на выравнивание уровня бюджетной обеспеченности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10056,9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10056,9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521144"/>
                  </a:ext>
                </a:extLst>
              </a:tr>
              <a:tr h="333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2 02 27567 10 0000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на софинансирование капитальных вложений 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18522,0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18522,0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26988"/>
                  </a:ext>
                </a:extLst>
              </a:tr>
              <a:tr h="333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2 02 20000 00 0000 150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из областного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бюджета (прочие)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9114,0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676313"/>
                  </a:ext>
                </a:extLst>
              </a:tr>
              <a:tr h="466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2 02 30000 00 0000 150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 из областного бюджета: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61623"/>
                  </a:ext>
                </a:extLst>
              </a:tr>
              <a:tr h="637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2 02 35118 10 0000 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2548,1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134943"/>
                  </a:ext>
                </a:extLst>
              </a:tr>
              <a:tr h="5138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62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85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2020 ГОДУ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224596"/>
              </p:ext>
            </p:extLst>
          </p:nvPr>
        </p:nvGraphicFramePr>
        <p:xfrm>
          <a:off x="1043608" y="1412776"/>
          <a:ext cx="6105525" cy="50314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07206">
                  <a:extLst>
                    <a:ext uri="{9D8B030D-6E8A-4147-A177-3AD203B41FA5}">
                      <a16:colId xmlns:a16="http://schemas.microsoft.com/office/drawing/2014/main" val="2654001674"/>
                    </a:ext>
                  </a:extLst>
                </a:gridCol>
                <a:gridCol w="611022">
                  <a:extLst>
                    <a:ext uri="{9D8B030D-6E8A-4147-A177-3AD203B41FA5}">
                      <a16:colId xmlns:a16="http://schemas.microsoft.com/office/drawing/2014/main" val="2674852091"/>
                    </a:ext>
                  </a:extLst>
                </a:gridCol>
                <a:gridCol w="610631">
                  <a:extLst>
                    <a:ext uri="{9D8B030D-6E8A-4147-A177-3AD203B41FA5}">
                      <a16:colId xmlns:a16="http://schemas.microsoft.com/office/drawing/2014/main" val="3553120233"/>
                    </a:ext>
                  </a:extLst>
                </a:gridCol>
                <a:gridCol w="610631">
                  <a:extLst>
                    <a:ext uri="{9D8B030D-6E8A-4147-A177-3AD203B41FA5}">
                      <a16:colId xmlns:a16="http://schemas.microsoft.com/office/drawing/2014/main" val="793497886"/>
                    </a:ext>
                  </a:extLst>
                </a:gridCol>
                <a:gridCol w="499785">
                  <a:extLst>
                    <a:ext uri="{9D8B030D-6E8A-4147-A177-3AD203B41FA5}">
                      <a16:colId xmlns:a16="http://schemas.microsoft.com/office/drawing/2014/main" val="1149715864"/>
                    </a:ext>
                  </a:extLst>
                </a:gridCol>
                <a:gridCol w="333321">
                  <a:extLst>
                    <a:ext uri="{9D8B030D-6E8A-4147-A177-3AD203B41FA5}">
                      <a16:colId xmlns:a16="http://schemas.microsoft.com/office/drawing/2014/main" val="2088066104"/>
                    </a:ext>
                  </a:extLst>
                </a:gridCol>
                <a:gridCol w="332929">
                  <a:extLst>
                    <a:ext uri="{9D8B030D-6E8A-4147-A177-3AD203B41FA5}">
                      <a16:colId xmlns:a16="http://schemas.microsoft.com/office/drawing/2014/main" val="2346124498"/>
                    </a:ext>
                  </a:extLst>
                </a:gridCol>
              </a:tblGrid>
              <a:tr h="4682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171235"/>
                  </a:ext>
                </a:extLst>
              </a:tr>
              <a:tr h="316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 (тыс. рублей)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Удель-ный вес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(тыс. рублей)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 (тыс. рублей)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Удель-ный вес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023731"/>
                  </a:ext>
                </a:extLst>
              </a:tr>
              <a:tr h="147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23625,3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40944,6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40190,7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822626"/>
                  </a:ext>
                </a:extLst>
              </a:tr>
              <a:tr h="25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поселений на выравнивание бюджетной обеспеченности</a:t>
                      </a: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4120,9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10056,9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10056,9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722837"/>
                  </a:ext>
                </a:extLst>
              </a:tr>
              <a:tr h="171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16409,7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27636,0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26850,0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72838"/>
                  </a:ext>
                </a:extLst>
              </a:tr>
              <a:tr h="147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 обеспечение устойчивого развития сельских территорий</a:t>
                      </a: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12831,8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963400"/>
                  </a:ext>
                </a:extLst>
              </a:tr>
              <a:tr h="25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поселений на осуществление дорожной деятельности</a:t>
                      </a: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3704,4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2918,7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78,8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629087"/>
                  </a:ext>
                </a:extLst>
              </a:tr>
              <a:tr h="25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выплату стимулирующих надбавок работникам учреждений культуры</a:t>
                      </a: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1979,5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1979,5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1979,5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944322"/>
                  </a:ext>
                </a:extLst>
              </a:tr>
              <a:tr h="309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реализацию вопросов местного значения (старосты 147-оз)</a:t>
                      </a: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454,9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448,4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448,4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821533"/>
                  </a:ext>
                </a:extLst>
              </a:tr>
              <a:tr h="25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комплекс мероприятий по борьбе с борщевиком  Сосновского</a:t>
                      </a: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114,8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10835"/>
                  </a:ext>
                </a:extLst>
              </a:tr>
              <a:tr h="147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реализацию вопросов местного значения (старосты 03-оз)</a:t>
                      </a: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1028,8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1068,4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1068,1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01961"/>
                  </a:ext>
                </a:extLst>
              </a:tr>
              <a:tr h="147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жилье для молодых семей</a:t>
                      </a: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1240,1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1240,1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156417"/>
                  </a:ext>
                </a:extLst>
              </a:tr>
              <a:tr h="25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мероприятия по установке индивидуальных тепловых  пунктов</a:t>
                      </a: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11792,5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11792,5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734442"/>
                  </a:ext>
                </a:extLst>
              </a:tr>
              <a:tr h="147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переселение граждан из аварийного жилищного фонда</a:t>
                      </a: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6729,5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6729,5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493238"/>
                  </a:ext>
                </a:extLst>
              </a:tr>
              <a:tr h="147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281,8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303,6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303,6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643667"/>
                  </a:ext>
                </a:extLst>
              </a:tr>
              <a:tr h="147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 первичного воинского учета</a:t>
                      </a: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278,3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278,3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278,3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135540"/>
                  </a:ext>
                </a:extLst>
              </a:tr>
              <a:tr h="25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выполнение переданных государственных  полномочий по административной комиссии</a:t>
                      </a: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943561"/>
                  </a:ext>
                </a:extLst>
              </a:tr>
              <a:tr h="147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 трансферты</a:t>
                      </a: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2660,5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2548,1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2673,0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634990"/>
                  </a:ext>
                </a:extLst>
              </a:tr>
              <a:tr h="25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поселений из бюджета муниципального района</a:t>
                      </a: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2660,5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2548,1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2673,0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851614"/>
                  </a:ext>
                </a:extLst>
              </a:tr>
              <a:tr h="210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в бюджеты сельских поселений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152,4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604845"/>
                  </a:ext>
                </a:extLst>
              </a:tr>
              <a:tr h="322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 целевое  назначение</a:t>
                      </a:r>
                    </a:p>
                  </a:txBody>
                  <a:tcPr marL="44314" marR="44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-189,9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-92,9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14" marR="44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59514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77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" y="0"/>
            <a:ext cx="935037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038826"/>
              </p:ext>
            </p:extLst>
          </p:nvPr>
        </p:nvGraphicFramePr>
        <p:xfrm>
          <a:off x="395536" y="1844824"/>
          <a:ext cx="8424935" cy="4689447"/>
        </p:xfrm>
        <a:graphic>
          <a:graphicData uri="http://schemas.openxmlformats.org/drawingml/2006/table">
            <a:tbl>
              <a:tblPr firstRow="1" firstCol="1" bandRow="1"/>
              <a:tblGrid>
                <a:gridCol w="4478404">
                  <a:extLst>
                    <a:ext uri="{9D8B030D-6E8A-4147-A177-3AD203B41FA5}">
                      <a16:colId xmlns:a16="http://schemas.microsoft.com/office/drawing/2014/main" val="1571390193"/>
                    </a:ext>
                  </a:extLst>
                </a:gridCol>
                <a:gridCol w="3946531">
                  <a:extLst>
                    <a:ext uri="{9D8B030D-6E8A-4147-A177-3AD203B41FA5}">
                      <a16:colId xmlns:a16="http://schemas.microsoft.com/office/drawing/2014/main" val="1053211882"/>
                    </a:ext>
                  </a:extLst>
                </a:gridCol>
              </a:tblGrid>
              <a:tr h="312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(тыс. рублей)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789093"/>
                  </a:ext>
                </a:extLst>
              </a:tr>
              <a:tr h="625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17694,7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803537"/>
                  </a:ext>
                </a:extLst>
              </a:tr>
              <a:tr h="312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184853"/>
                  </a:ext>
                </a:extLst>
              </a:tr>
              <a:tr h="937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БЕЗОПАСНОСТЬ И ПРАВООХРАНИЕЛЬНАЯ ДЕЯТЕЛЬНОСТЬ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389,9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686757"/>
                  </a:ext>
                </a:extLst>
              </a:tr>
              <a:tr h="312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17872,4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220298"/>
                  </a:ext>
                </a:extLst>
              </a:tr>
              <a:tr h="625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44541,9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321958"/>
                  </a:ext>
                </a:extLst>
              </a:tr>
              <a:tr h="312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810,6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5538"/>
                  </a:ext>
                </a:extLst>
              </a:tr>
              <a:tr h="312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13069,6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132159"/>
                  </a:ext>
                </a:extLst>
              </a:tr>
              <a:tr h="312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2821,6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7501"/>
                  </a:ext>
                </a:extLst>
              </a:tr>
              <a:tr h="312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2035,6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529074"/>
                  </a:ext>
                </a:extLst>
              </a:tr>
              <a:tr h="312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99536,3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57465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98144" y="569514"/>
            <a:ext cx="784887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бюджетных ассигнований по разделам и подразделам, классификации расходов бюджета муниципального образования «Сусанинское сельское поселение» за 2020 год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2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 расходов по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разделам и подразделам, классификации расходов бюджета муниципального образования «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Сусанинское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поселение» за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год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515804"/>
              </p:ext>
            </p:extLst>
          </p:nvPr>
        </p:nvGraphicFramePr>
        <p:xfrm>
          <a:off x="1475656" y="1690689"/>
          <a:ext cx="6065520" cy="4439407"/>
        </p:xfrm>
        <a:graphic>
          <a:graphicData uri="http://schemas.openxmlformats.org/drawingml/2006/table">
            <a:tbl>
              <a:tblPr/>
              <a:tblGrid>
                <a:gridCol w="2065020">
                  <a:extLst>
                    <a:ext uri="{9D8B030D-6E8A-4147-A177-3AD203B41FA5}">
                      <a16:colId xmlns:a16="http://schemas.microsoft.com/office/drawing/2014/main" val="417897442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2809769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577197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419774148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252993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55305579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2565557"/>
                    </a:ext>
                  </a:extLst>
                </a:gridCol>
              </a:tblGrid>
              <a:tr h="1471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Код       раздела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 на 01.01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2020г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., тыс.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Уточненный бюджет на 31.12.2020 г., тыс.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Исполне-ние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тыс.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Удель-ный вес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988609"/>
                  </a:ext>
                </a:extLst>
              </a:tr>
              <a:tr h="420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Общегосударственные расходы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17180,8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18547,1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17694,7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437075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267,2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300,1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300,1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401277"/>
                  </a:ext>
                </a:extLst>
              </a:tr>
              <a:tr h="420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безопасность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410,0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410,0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389,9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735170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14190,1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19604,5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17872,4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781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407863"/>
                  </a:ext>
                </a:extLst>
              </a:tr>
              <a:tr h="420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25305,4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46083,4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44541,9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44,8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369860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710,0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836,2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810,6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435940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12020,9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13172,7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13069,6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297702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1436,4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2830,0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2821,6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918783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Физкультура  и спорт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1750,0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2078,0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2035,6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678356"/>
                  </a:ext>
                </a:extLst>
              </a:tr>
              <a:tr h="341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73270,8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103861,9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99536,4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181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276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В </a:t>
            </a:r>
            <a:r>
              <a:rPr lang="ru-RU" alt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altLang="ru-RU" sz="39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9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sz="39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614383"/>
              </p:ext>
            </p:extLst>
          </p:nvPr>
        </p:nvGraphicFramePr>
        <p:xfrm>
          <a:off x="1084044" y="1052736"/>
          <a:ext cx="7494588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43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5888"/>
            <a:ext cx="935037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778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139227"/>
              </p:ext>
            </p:extLst>
          </p:nvPr>
        </p:nvGraphicFramePr>
        <p:xfrm>
          <a:off x="323528" y="0"/>
          <a:ext cx="8624194" cy="66879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9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6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altLang="ru-RU" sz="1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altLang="ru-RU" sz="1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Муниципальная программа «Социально-экономическое развитие МО «Сусанинское сельское поселение» на 2019 г.»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Утверждено   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год,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Исполнено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за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 год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,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% исполнения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Подпрограмма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«Стимулирование экономической активности на территории МО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"Сусанинское СП"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Подпрограмма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Обеспечение безопасности на территории МО "Сусанинское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СП"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410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95,1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Подпрограмма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Благоустройство территории МО "Сусанинское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СП"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22649,2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21509,6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Подпрограмма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Развитие культуры, организация праздничных мероприятий на территории МО "Сусанинское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СП"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13172,7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13069,6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9,2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Подпрограмма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«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Развитие физической культуры, спорта и молодежной политики на территории МО "Сусанинское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СП"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2818,2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2775,8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Подпрограмма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Содержание автомобильных дорог на территории МО "Сусанинское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СП"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19214,5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17482,4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7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Подпрограмма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Жилищно-коммунальное хозяйство на  территории МО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«Сусанинское СП»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24188,8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23787,9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Подпрограмма</a:t>
                      </a:r>
                      <a:r>
                        <a:rPr lang="ru-RU" sz="1600" b="1" baseline="0" dirty="0" smtClean="0"/>
                        <a:t> «Энергосбережение и обеспечение энергетической  эффективности на территории МО «</a:t>
                      </a:r>
                      <a:r>
                        <a:rPr lang="ru-RU" sz="1600" b="1" baseline="0" dirty="0" err="1" smtClean="0"/>
                        <a:t>Сусанинское</a:t>
                      </a:r>
                      <a:r>
                        <a:rPr lang="ru-RU" sz="1600" b="1" baseline="0" dirty="0" smtClean="0"/>
                        <a:t> СП»</a:t>
                      </a:r>
                      <a:endParaRPr lang="ru-RU" sz="1600" b="1" dirty="0"/>
                    </a:p>
                  </a:txBody>
                  <a:tcPr marL="64439" marR="6443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Всего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по программе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83224,4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79785,1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5,9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39" marR="64439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952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5888"/>
            <a:ext cx="935037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675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2756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социально- значимые  расходы  бюджета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764704"/>
            <a:ext cx="7886700" cy="583264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автомобильных дорог (средства поселения) -2785,3 тыс. рублей: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подъездной дороги в п.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Семрино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550,8 тыс. рублей,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п.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Семрино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Средний проспект, от 1 линии до 5-й линии  -1312,8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т.р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п.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Семрино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Средний проспект, от 5 линии до 8 линии – 599,3,т.р.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дороги д. Заборье – 322,4 тыс. рублей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автомобильных дорог – по соглашению с комитетом дорожного хозяйства Ленинградской  области  – 3279,5 тыс. рублей, в том числе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 ЛО – 2918,7 тыс. рублей,  бюджет поселения – 360,7 тыс.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ремонт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дороги  в  д.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Красницы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ж/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д.переезда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ул. Заречная 1007,0 тыс. рублей,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дороги в п.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Кобралово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Урожай 2 - 1525,6 тыс. рублей,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дороги в  д. Заборье, ул. Центральная  – 746,9 тыс. рублей.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автомобильных дорог – по соглашению с комитетом  МСУ – 1999,1 тыс. рублей, в том числе бюджет ЛО – 1068,1 тыс. рублей, бюджет поселения -931,0 тыс. рублей.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ремонт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дороги  в п. Сусанино, 6-я линия от Петровского пр. до Среднего -1582,9 тыс. рублей,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дороги в 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п.Сусанино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Средний проспект, от 5 до 6 линии – 416,2 тыс. рублей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риобретение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квартир для расселения аварийного  муниципального фонда ст. Владими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рская  стоимостью 6797,5 тыс. рублей за счет средств,  поступивших от комитета по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строительству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автоматизированных индивидуальных  топливных  пунктов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Кобралово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общую сумму  13250,0 тыс. рублей, из них средства регионального бюджета 11792,0 тыс. рублей, средства бюджета поселения – 1458,0 тыс. рублей.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5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687766" cy="104765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Административно-территориальное деление муниципального образования «»</a:t>
            </a:r>
            <a:r>
              <a:rPr lang="ru-RU" sz="3600" dirty="0" err="1"/>
              <a:t>Сусанинское</a:t>
            </a:r>
            <a:r>
              <a:rPr lang="ru-RU" sz="3600" dirty="0"/>
              <a:t> сельское поселение»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650" y="1628800"/>
            <a:ext cx="790379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81000" algn="just"/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Общая площадь территории сельского поселения составляет 28106,1 га.</a:t>
            </a:r>
            <a:endParaRPr lang="ru-RU" altLang="ru-RU" dirty="0">
              <a:latin typeface="Arial" panose="020B0604020202020204" pitchFamily="34" charset="0"/>
            </a:endParaRPr>
          </a:p>
          <a:p>
            <a:pPr lvl="0" indent="381000" algn="just"/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На территории </a:t>
            </a:r>
            <a:r>
              <a:rPr lang="ru-RU" alt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Сусанинского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сельского поселения расположены населенные пункты:</a:t>
            </a:r>
          </a:p>
          <a:p>
            <a:pPr lvl="0" indent="381000" algn="just"/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деревня </a:t>
            </a:r>
            <a:r>
              <a:rPr lang="ru-RU" alt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Виркино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, поселок при железнодорожной станции Владимирская, деревня Заборье, посёлок </a:t>
            </a:r>
            <a:r>
              <a:rPr lang="ru-RU" alt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Кобралово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, деревня </a:t>
            </a:r>
            <a:r>
              <a:rPr lang="ru-RU" alt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Ковшово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, деревня </a:t>
            </a:r>
            <a:r>
              <a:rPr lang="ru-RU" alt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Красницы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, деревня Мыза, посёлок </a:t>
            </a:r>
            <a:r>
              <a:rPr lang="ru-RU" alt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Семрино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, посёлок Сусанино.</a:t>
            </a:r>
            <a:endParaRPr lang="ru-RU" altLang="ru-RU" dirty="0">
              <a:latin typeface="Arial" panose="020B0604020202020204" pitchFamily="34" charset="0"/>
            </a:endParaRPr>
          </a:p>
          <a:p>
            <a:pPr lvl="0" indent="381000" algn="just"/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Административный центр сельского поселения – поселок Сусанино расположен в 18 км восточнее города Гатчина – административного центра Гатчинского муниципального района и в 50 км от  Санкт-   Петербурга.</a:t>
            </a:r>
            <a:endParaRPr lang="ru-RU" altLang="ru-RU" dirty="0">
              <a:latin typeface="Arial" panose="020B0604020202020204" pitchFamily="34" charset="0"/>
            </a:endParaRPr>
          </a:p>
          <a:p>
            <a:pPr lvl="0" indent="381000" algn="just"/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Общая численность постоянного населения на 1 января </a:t>
            </a:r>
            <a:r>
              <a:rPr lang="ru-RU" alt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2021 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года составила </a:t>
            </a:r>
            <a:r>
              <a:rPr lang="ru-RU" alt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7,9 тыс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. человек. </a:t>
            </a:r>
            <a:endParaRPr lang="ru-RU" altLang="ru-RU" dirty="0">
              <a:latin typeface="Arial" panose="020B0604020202020204" pitchFamily="34" charset="0"/>
            </a:endParaRPr>
          </a:p>
          <a:p>
            <a:pPr lvl="0" indent="381000" algn="just"/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Доля населения в трудоспособном возрасте – 68,4%, численность занятых в экономике поселения – 25,0 %.</a:t>
            </a:r>
            <a:endParaRPr lang="ru-RU" altLang="ru-RU" dirty="0">
              <a:latin typeface="Arial" panose="020B0604020202020204" pitchFamily="34" charset="0"/>
            </a:endParaRPr>
          </a:p>
          <a:p>
            <a:pPr lvl="0" indent="381000" algn="just"/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поселках </a:t>
            </a:r>
            <a:r>
              <a:rPr lang="ru-RU" alt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Кобралово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altLang="ru-RU" dirty="0" err="1">
                <a:latin typeface="Arial" panose="020B0604020202020204" pitchFamily="34" charset="0"/>
                <a:ea typeface="Times New Roman" panose="02020603050405020304" pitchFamily="18" charset="0"/>
              </a:rPr>
              <a:t>Семрино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и Сусанино расположены предприятия обрабатывающего производства</a:t>
            </a:r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lvl="0" indent="381000" algn="just"/>
            <a:endParaRPr lang="ru-RU" altLang="ru-RU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2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652" y="857250"/>
            <a:ext cx="6957071" cy="1563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Демографическая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ситуация    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зарегистрированного населения на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01.01.2021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7874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D80C-BD30-EC4C-83AB-5CB4FF1FD739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59" y="2927746"/>
            <a:ext cx="7109264" cy="343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2" y="2927746"/>
            <a:ext cx="7109264" cy="343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37523"/>
            <a:ext cx="7109264" cy="355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6158"/>
            <a:ext cx="7992888" cy="56456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5888"/>
            <a:ext cx="8792656" cy="72368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            </a:t>
            </a:r>
            <a:r>
              <a:rPr lang="ru-RU" sz="40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поселения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5888"/>
            <a:ext cx="935037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1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ru-RU" altLang="ru-RU" sz="36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Основные понятия и определения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052736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b="1" i="1" dirty="0">
                <a:latin typeface="Times New Roman" panose="02020603050405020304" pitchFamily="18" charset="0"/>
              </a:rPr>
              <a:t>Бюджет</a:t>
            </a:r>
            <a:r>
              <a:rPr lang="ru-RU" altLang="ru-RU" i="1" dirty="0">
                <a:latin typeface="Times New Roman" panose="02020603050405020304" pitchFamily="18" charset="0"/>
              </a:rPr>
              <a:t> - финансовый план доходов и расходов,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i="1" dirty="0">
                <a:latin typeface="Times New Roman" panose="02020603050405020304" pitchFamily="18" charset="0"/>
              </a:rPr>
              <a:t>в котором указываются источники и объемы ожидаемых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i="1" dirty="0">
                <a:latin typeface="Times New Roman" panose="02020603050405020304" pitchFamily="18" charset="0"/>
              </a:rPr>
              <a:t>поступлений денежных  средств в  казну, предназначенных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i="1" dirty="0">
                <a:latin typeface="Times New Roman" panose="02020603050405020304" pitchFamily="18" charset="0"/>
              </a:rPr>
              <a:t>для реализации основных потребностей населения, а также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i="1" dirty="0">
                <a:latin typeface="Times New Roman" panose="02020603050405020304" pitchFamily="18" charset="0"/>
              </a:rPr>
              <a:t>обеспечения задач и функций органов власти</a:t>
            </a:r>
          </a:p>
          <a:p>
            <a:pPr eaLnBrk="1" hangingPunct="1">
              <a:defRPr/>
            </a:pPr>
            <a:r>
              <a:rPr lang="ru-RU" altLang="ru-RU" b="1" i="1" dirty="0">
                <a:latin typeface="Times New Roman" panose="02020603050405020304" pitchFamily="18" charset="0"/>
              </a:rPr>
              <a:t>Доходы бюджета –</a:t>
            </a:r>
            <a:r>
              <a:rPr lang="ru-RU" altLang="ru-RU" i="1" dirty="0">
                <a:latin typeface="Times New Roman" panose="02020603050405020304" pitchFamily="18" charset="0"/>
              </a:rPr>
              <a:t>поступающие в бюджет денежные средства на безвозмездной и безвозвратной основе(например, налоги, административные платежи и сборы и другие)</a:t>
            </a:r>
          </a:p>
          <a:p>
            <a:pPr eaLnBrk="1" hangingPunct="1">
              <a:defRPr/>
            </a:pPr>
            <a:r>
              <a:rPr lang="ru-RU" altLang="ru-RU" b="1" i="1" dirty="0">
                <a:latin typeface="Times New Roman" panose="02020603050405020304" pitchFamily="18" charset="0"/>
              </a:rPr>
              <a:t>Расходы бюджета</a:t>
            </a:r>
            <a:r>
              <a:rPr lang="ru-RU" altLang="ru-RU" i="1" dirty="0">
                <a:latin typeface="Times New Roman" panose="02020603050405020304" pitchFamily="18" charset="0"/>
              </a:rPr>
              <a:t> -   денежные средства, направляемые на финансовое обеспечение функций органов власти и удовлетворение потребностей в сфере образования, здравоохранения, физической культуры, культуры и других</a:t>
            </a:r>
          </a:p>
          <a:p>
            <a:pPr eaLnBrk="1" hangingPunct="1">
              <a:defRPr/>
            </a:pPr>
            <a:r>
              <a:rPr lang="ru-RU" altLang="ru-RU" b="1" i="1" dirty="0">
                <a:latin typeface="Times New Roman" panose="02020603050405020304" pitchFamily="18" charset="0"/>
              </a:rPr>
              <a:t>Дефицит бюджета</a:t>
            </a:r>
            <a:r>
              <a:rPr lang="ru-RU" altLang="ru-RU" i="1" dirty="0">
                <a:latin typeface="Times New Roman" panose="02020603050405020304" pitchFamily="18" charset="0"/>
              </a:rPr>
              <a:t> -превышение расходов  бюджета над его доходами</a:t>
            </a:r>
          </a:p>
          <a:p>
            <a:pPr eaLnBrk="1" hangingPunct="1">
              <a:defRPr/>
            </a:pPr>
            <a:r>
              <a:rPr lang="ru-RU" altLang="ru-RU" b="1" i="1" dirty="0">
                <a:latin typeface="Times New Roman" panose="02020603050405020304" pitchFamily="18" charset="0"/>
              </a:rPr>
              <a:t>Профицит бюджета</a:t>
            </a:r>
            <a:r>
              <a:rPr lang="ru-RU" altLang="ru-RU" i="1" dirty="0">
                <a:latin typeface="Times New Roman" panose="02020603050405020304" pitchFamily="18" charset="0"/>
              </a:rPr>
              <a:t> -превышение доходов бюджета над его расходами</a:t>
            </a:r>
            <a:endParaRPr lang="ru-RU" altLang="ru-RU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8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ru-RU" altLang="ru-RU" sz="36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Основные понятия и определения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0478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</a:rPr>
              <a:t>Налоговые доходы</a:t>
            </a:r>
            <a:r>
              <a:rPr lang="ru-RU" i="1" dirty="0">
                <a:latin typeface="Times New Roman" pitchFamily="18" charset="0"/>
              </a:rPr>
              <a:t> -часть доходов граждан и организаций, которые они обязаны уплачивать в казну(например, налог на доходы физических лиц, земельный налог, транспортный налог и др.)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</a:rPr>
              <a:t>Неналоговые доходы</a:t>
            </a:r>
            <a:r>
              <a:rPr lang="ru-RU" i="1" dirty="0">
                <a:latin typeface="Times New Roman" pitchFamily="18" charset="0"/>
              </a:rPr>
              <a:t> -платежи в виде штрафов, санкций за нарушение законодательства, платежи за пользование имуществом, доходы от платных услуг населения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</a:rPr>
              <a:t>Безвозмездные поступления</a:t>
            </a:r>
            <a:r>
              <a:rPr lang="ru-RU" i="1" dirty="0">
                <a:latin typeface="Times New Roman" pitchFamily="18" charset="0"/>
              </a:rPr>
              <a:t> -денежные средства от других бюджетов бюджетной системы (в виде межбюджетных трансфертов), а также от физических и юридических </a:t>
            </a:r>
            <a:r>
              <a:rPr lang="ru-RU" i="1" dirty="0" smtClean="0">
                <a:latin typeface="Times New Roman" pitchFamily="18" charset="0"/>
              </a:rPr>
              <a:t>лиц (</a:t>
            </a:r>
            <a:r>
              <a:rPr lang="ru-RU" i="1" dirty="0">
                <a:latin typeface="Times New Roman" pitchFamily="18" charset="0"/>
              </a:rPr>
              <a:t>в </a:t>
            </a:r>
            <a:r>
              <a:rPr lang="ru-RU" i="1" dirty="0" smtClean="0">
                <a:latin typeface="Times New Roman" pitchFamily="18" charset="0"/>
              </a:rPr>
              <a:t>том числе  </a:t>
            </a:r>
            <a:r>
              <a:rPr lang="ru-RU" i="1" dirty="0">
                <a:latin typeface="Times New Roman" pitchFamily="18" charset="0"/>
              </a:rPr>
              <a:t>в виде добровольных пожертвований</a:t>
            </a:r>
            <a:r>
              <a:rPr lang="ru-RU" dirty="0"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618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1E352-281F-4DEA-809B-A418DC7A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7861877" cy="6390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параметры исполнение бюджета за 2020 год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360206"/>
              </p:ext>
            </p:extLst>
          </p:nvPr>
        </p:nvGraphicFramePr>
        <p:xfrm>
          <a:off x="144312" y="913418"/>
          <a:ext cx="8892480" cy="342485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275785">
                  <a:extLst>
                    <a:ext uri="{9D8B030D-6E8A-4147-A177-3AD203B41FA5}">
                      <a16:colId xmlns:a16="http://schemas.microsoft.com/office/drawing/2014/main" val="4106747220"/>
                    </a:ext>
                  </a:extLst>
                </a:gridCol>
                <a:gridCol w="2104920">
                  <a:extLst>
                    <a:ext uri="{9D8B030D-6E8A-4147-A177-3AD203B41FA5}">
                      <a16:colId xmlns:a16="http://schemas.microsoft.com/office/drawing/2014/main" val="3685071614"/>
                    </a:ext>
                  </a:extLst>
                </a:gridCol>
                <a:gridCol w="1927303">
                  <a:extLst>
                    <a:ext uri="{9D8B030D-6E8A-4147-A177-3AD203B41FA5}">
                      <a16:colId xmlns:a16="http://schemas.microsoft.com/office/drawing/2014/main" val="633708040"/>
                    </a:ext>
                  </a:extLst>
                </a:gridCol>
                <a:gridCol w="1584472">
                  <a:extLst>
                    <a:ext uri="{9D8B030D-6E8A-4147-A177-3AD203B41FA5}">
                      <a16:colId xmlns:a16="http://schemas.microsoft.com/office/drawing/2014/main" val="2298357084"/>
                    </a:ext>
                  </a:extLst>
                </a:gridCol>
              </a:tblGrid>
              <a:tr h="27723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Доходная часть бюджета поселения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11372"/>
                  </a:ext>
                </a:extLst>
              </a:tr>
              <a:tr h="857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Бюджет 2020 </a:t>
                      </a:r>
                      <a:r>
                        <a:rPr lang="ru-RU" sz="2000" dirty="0" smtClean="0">
                          <a:effectLst/>
                        </a:rPr>
                        <a:t>года (тыс. рублей)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Факт </a:t>
                      </a:r>
                      <a:r>
                        <a:rPr lang="ru-RU" sz="2000" dirty="0" smtClean="0">
                          <a:effectLst/>
                        </a:rPr>
                        <a:t>2020 (</a:t>
                      </a:r>
                      <a:r>
                        <a:rPr lang="ru-RU" sz="2000" dirty="0" err="1" smtClean="0">
                          <a:effectLst/>
                        </a:rPr>
                        <a:t>тыс.рублей</a:t>
                      </a:r>
                      <a:r>
                        <a:rPr lang="ru-RU" sz="20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% исполнения 2020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9248370"/>
                  </a:ext>
                </a:extLst>
              </a:tr>
              <a:tr h="56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Общий объем доходов, всего: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119094,6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120196,1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2203410"/>
                  </a:ext>
                </a:extLst>
              </a:tr>
              <a:tr h="734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в </a:t>
                      </a:r>
                      <a:r>
                        <a:rPr lang="ru-RU" sz="2000" b="0" dirty="0" err="1">
                          <a:effectLst/>
                        </a:rPr>
                        <a:t>т.ч</a:t>
                      </a:r>
                      <a:r>
                        <a:rPr lang="ru-RU" sz="2000" b="0" dirty="0">
                          <a:effectLst/>
                        </a:rPr>
                        <a:t>. налоговые и неналоговые доходы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78150,0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80005,4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102,4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9417079"/>
                  </a:ext>
                </a:extLst>
              </a:tr>
              <a:tr h="734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в </a:t>
                      </a:r>
                      <a:r>
                        <a:rPr lang="ru-RU" sz="2000" b="0" dirty="0" err="1">
                          <a:effectLst/>
                        </a:rPr>
                        <a:t>т.ч</a:t>
                      </a:r>
                      <a:r>
                        <a:rPr lang="ru-RU" sz="2000" b="0" dirty="0">
                          <a:effectLst/>
                        </a:rPr>
                        <a:t>. безвозмездные поступления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40944,6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40190,7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98,2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512404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71259"/>
              </p:ext>
            </p:extLst>
          </p:nvPr>
        </p:nvGraphicFramePr>
        <p:xfrm>
          <a:off x="144312" y="4073044"/>
          <a:ext cx="8820176" cy="277350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275786">
                  <a:extLst>
                    <a:ext uri="{9D8B030D-6E8A-4147-A177-3AD203B41FA5}">
                      <a16:colId xmlns:a16="http://schemas.microsoft.com/office/drawing/2014/main" val="2076252905"/>
                    </a:ext>
                  </a:extLst>
                </a:gridCol>
                <a:gridCol w="2104919">
                  <a:extLst>
                    <a:ext uri="{9D8B030D-6E8A-4147-A177-3AD203B41FA5}">
                      <a16:colId xmlns:a16="http://schemas.microsoft.com/office/drawing/2014/main" val="619559104"/>
                    </a:ext>
                  </a:extLst>
                </a:gridCol>
                <a:gridCol w="1406031">
                  <a:extLst>
                    <a:ext uri="{9D8B030D-6E8A-4147-A177-3AD203B41FA5}">
                      <a16:colId xmlns:a16="http://schemas.microsoft.com/office/drawing/2014/main" val="219734065"/>
                    </a:ext>
                  </a:extLst>
                </a:gridCol>
                <a:gridCol w="2033440">
                  <a:extLst>
                    <a:ext uri="{9D8B030D-6E8A-4147-A177-3AD203B41FA5}">
                      <a16:colId xmlns:a16="http://schemas.microsoft.com/office/drawing/2014/main" val="4232670385"/>
                    </a:ext>
                  </a:extLst>
                </a:gridCol>
              </a:tblGrid>
              <a:tr h="48965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Расходная часть бюджета </a:t>
                      </a:r>
                      <a:r>
                        <a:rPr lang="ru-RU" sz="2000" dirty="0" smtClean="0">
                          <a:effectLst/>
                        </a:rPr>
                        <a:t>поселения  (тыс. рублей)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738929"/>
                  </a:ext>
                </a:extLst>
              </a:tr>
              <a:tr h="637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Бюджет 2020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Факт 2020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% исполнения 2020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8443620"/>
                  </a:ext>
                </a:extLst>
              </a:tr>
              <a:tr h="652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Общий объем расходов, всего: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103861,9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99536,3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95,8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1401028"/>
                  </a:ext>
                </a:extLst>
              </a:tr>
              <a:tr h="979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Дефицит (-),</a:t>
                      </a:r>
                      <a:endParaRPr lang="ru-RU" sz="14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профицит (+)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15232,7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20659,8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2269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1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2945"/>
            <a:ext cx="7886700" cy="1031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В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alt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792002"/>
              </p:ext>
            </p:extLst>
          </p:nvPr>
        </p:nvGraphicFramePr>
        <p:xfrm>
          <a:off x="504031" y="961247"/>
          <a:ext cx="8229600" cy="55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5888"/>
            <a:ext cx="935037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995066"/>
            <a:ext cx="223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j-lt"/>
              </a:rPr>
              <a:t>Безвозмездные поступления </a:t>
            </a:r>
            <a:endParaRPr lang="en-US" sz="1200" dirty="0" smtClean="0">
              <a:latin typeface="+mj-lt"/>
            </a:endParaRPr>
          </a:p>
          <a:p>
            <a:pPr algn="ctr"/>
            <a:r>
              <a:rPr lang="en-US" sz="1200" dirty="0" smtClean="0">
                <a:latin typeface="+mj-lt"/>
              </a:rPr>
              <a:t>33</a:t>
            </a:r>
            <a:r>
              <a:rPr lang="ru-RU" sz="1200" dirty="0" smtClean="0">
                <a:latin typeface="+mj-lt"/>
              </a:rPr>
              <a:t> %</a:t>
            </a:r>
            <a:endParaRPr lang="ru-RU" sz="1200" dirty="0">
              <a:latin typeface="+mj-lt"/>
            </a:endParaRPr>
          </a:p>
        </p:txBody>
      </p:sp>
      <p:cxnSp>
        <p:nvCxnSpPr>
          <p:cNvPr id="11" name="Прямая соединительная линия 10"/>
          <p:cNvCxnSpPr>
            <a:stCxn id="9" idx="2"/>
          </p:cNvCxnSpPr>
          <p:nvPr/>
        </p:nvCxnSpPr>
        <p:spPr>
          <a:xfrm>
            <a:off x="2375756" y="1456731"/>
            <a:ext cx="180020" cy="388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932040" y="2132856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282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9658"/>
          </a:xfrm>
        </p:spPr>
        <p:txBody>
          <a:bodyPr/>
          <a:lstStyle/>
          <a:p>
            <a:pPr algn="ctr"/>
            <a:r>
              <a:rPr lang="ru-RU" b="1" dirty="0"/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И НЕНАЛОГОВЫХ ДОХОДОВ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 2020 ГОДУ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8373"/>
              </p:ext>
            </p:extLst>
          </p:nvPr>
        </p:nvGraphicFramePr>
        <p:xfrm>
          <a:off x="628650" y="1556792"/>
          <a:ext cx="7886699" cy="4463782"/>
        </p:xfrm>
        <a:graphic>
          <a:graphicData uri="http://schemas.openxmlformats.org/drawingml/2006/table">
            <a:tbl>
              <a:tblPr/>
              <a:tblGrid>
                <a:gridCol w="1423070">
                  <a:extLst>
                    <a:ext uri="{9D8B030D-6E8A-4147-A177-3AD203B41FA5}">
                      <a16:colId xmlns:a16="http://schemas.microsoft.com/office/drawing/2014/main" val="3597497930"/>
                    </a:ext>
                  </a:extLst>
                </a:gridCol>
                <a:gridCol w="4786018">
                  <a:extLst>
                    <a:ext uri="{9D8B030D-6E8A-4147-A177-3AD203B41FA5}">
                      <a16:colId xmlns:a16="http://schemas.microsoft.com/office/drawing/2014/main" val="1633348302"/>
                    </a:ext>
                  </a:extLst>
                </a:gridCol>
                <a:gridCol w="858088">
                  <a:extLst>
                    <a:ext uri="{9D8B030D-6E8A-4147-A177-3AD203B41FA5}">
                      <a16:colId xmlns:a16="http://schemas.microsoft.com/office/drawing/2014/main" val="789671838"/>
                    </a:ext>
                  </a:extLst>
                </a:gridCol>
                <a:gridCol w="819523">
                  <a:extLst>
                    <a:ext uri="{9D8B030D-6E8A-4147-A177-3AD203B41FA5}">
                      <a16:colId xmlns:a16="http://schemas.microsoft.com/office/drawing/2014/main" val="2301229976"/>
                    </a:ext>
                  </a:extLst>
                </a:gridCol>
              </a:tblGrid>
              <a:tr h="553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Источник доходов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года (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года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703946"/>
                  </a:ext>
                </a:extLst>
              </a:tr>
              <a:tr h="1330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85" marR="5785" marT="5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785" marR="5785" marT="5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5" marR="5785" marT="5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85" marR="5785" marT="5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454177"/>
                  </a:ext>
                </a:extLst>
              </a:tr>
              <a:tr h="214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5" marR="5785" marT="5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78150,0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80005,5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688950"/>
                  </a:ext>
                </a:extLst>
              </a:tr>
              <a:tr h="2024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5" marR="5785" marT="5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76936,0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78713,1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40859"/>
                  </a:ext>
                </a:extLst>
              </a:tr>
              <a:tr h="214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1 01 02000 01 0000 110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31411,0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31901,6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548196"/>
                  </a:ext>
                </a:extLst>
              </a:tr>
              <a:tr h="3818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1 03 02000 01 0000 110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4106,1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928980"/>
                  </a:ext>
                </a:extLst>
              </a:tr>
              <a:tr h="237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1 06 00000 00 0000 110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ИМУЩЕСТВО: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42394,7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42396,9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394530"/>
                  </a:ext>
                </a:extLst>
              </a:tr>
              <a:tr h="196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1 06 01000 00 0000 110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 физических лиц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628751"/>
                  </a:ext>
                </a:extLst>
              </a:tr>
              <a:tr h="4917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1 06 01030 10 0000 110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 физических лиц, взимаемый по ставкам, применяемым к объектам налогообложения, расположенным в границах  сельских  поселений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537434"/>
                  </a:ext>
                </a:extLst>
              </a:tr>
              <a:tr h="26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1 06 06000 00 0000 110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 налог 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41464,7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41392,4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995042"/>
                  </a:ext>
                </a:extLst>
              </a:tr>
              <a:tr h="208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04349"/>
                  </a:ext>
                </a:extLst>
              </a:tr>
              <a:tr h="387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1 11 00000 00 0000 000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СОБСТВЕННОСТИ, в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т.ч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.: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154689"/>
                  </a:ext>
                </a:extLst>
              </a:tr>
              <a:tr h="323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1 13 00000 00 0000 130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(РАБОТ) 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434253"/>
                  </a:ext>
                </a:extLst>
              </a:tr>
              <a:tr h="3702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1 13 02995 10 0000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ПОСТУПЛЕНИЯ ОТ ДЕНЕЖНЫХ ВЗЫСКАНИЙ (ШТРАФОВ)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620775"/>
                  </a:ext>
                </a:extLst>
              </a:tr>
              <a:tr h="283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1 1 02053 10 0000 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 РЕАЛИЗАЦИИ ИМУЩЕСТВА 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5" marR="5785" marT="5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29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328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8795</TotalTime>
  <Words>2053</Words>
  <Application>Microsoft Office PowerPoint</Application>
  <PresentationFormat>Экран (4:3)</PresentationFormat>
  <Paragraphs>650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Gill Sans MT</vt:lpstr>
      <vt:lpstr>Times New Roman</vt:lpstr>
      <vt:lpstr>Тема Office</vt:lpstr>
      <vt:lpstr>Администрация Сусанинского сельского поселения</vt:lpstr>
      <vt:lpstr>Административно-территориальное деление муниципального образования «»Сусанинское сельское поселение» </vt:lpstr>
      <vt:lpstr>Демографическая ситуация     Численность  зарегистрированного населения на 01.01.2021 года  7874 человека</vt:lpstr>
      <vt:lpstr>            Бюджет поселения</vt:lpstr>
      <vt:lpstr>Основные понятия и определения</vt:lpstr>
      <vt:lpstr>Основные понятия и определения</vt:lpstr>
      <vt:lpstr>Основные параметры исполнение бюджета за 2020 год</vt:lpstr>
      <vt:lpstr>СТРУКТУРА ДОХОДОВ БЮДЖЕТА В 2020 ГОДУ </vt:lpstr>
      <vt:lpstr> ПОСТУПЛЕНИЕ НАЛОГОВЫХ И НЕНАЛОГОВЫХ ДОХОДОВ  В БЮДЖЕТ   В   2020 ГОДУ </vt:lpstr>
      <vt:lpstr>ПОСТУПЛЕНИЕ НАЛОГОВЫХ И НЕНАЛОГОВЫХ ДОХОДОВ  В БЮДЖЕТ   В  2019  И  2020 ГОДАХ </vt:lpstr>
      <vt:lpstr> СТРУКТУРА  НАЛОГОВЫХ И НЕНАЛОГОВЫХ ДОХОДОВ В 2020 ГОДУ </vt:lpstr>
      <vt:lpstr>               СТРУКТУРА НАЛОГОВЫХ И НЕНАЛОГОВЫХ  ДОХОДОВ ЗА 2020 ГОД</vt:lpstr>
      <vt:lpstr>БЕЗВОЗМЕЗДНЫЕ ПОСТУПЛЕНИЯ  В БЮДЖЕТ  В   2020 ГОДУ </vt:lpstr>
      <vt:lpstr>СТРУКТУРА БЕЗВОЗМЕЗДНЫХ ПОСТУПЛЕНИЙ  В БЮДЖЕТ  В   2020 ГОДУ </vt:lpstr>
      <vt:lpstr>Презентация PowerPoint</vt:lpstr>
      <vt:lpstr>Структура  расходов по разделам и подразделам, классификации расходов бюджета муниципального образования «Сусанинское сельское поселение» за 2020 год</vt:lpstr>
      <vt:lpstr>ИСПОЛНЕНИЕ БЮДЖЕТА В 2020 ГОДУ </vt:lpstr>
      <vt:lpstr>Презентация PowerPoint</vt:lpstr>
      <vt:lpstr>Основные социально- значимые  расходы  бюджета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Сусанинского сельского поселения</dc:title>
  <dc:creator>USER</dc:creator>
  <cp:lastModifiedBy>Петрова Ольга Владимировна</cp:lastModifiedBy>
  <cp:revision>626</cp:revision>
  <cp:lastPrinted>2022-03-13T10:47:14Z</cp:lastPrinted>
  <dcterms:created xsi:type="dcterms:W3CDTF">2016-02-28T07:21:32Z</dcterms:created>
  <dcterms:modified xsi:type="dcterms:W3CDTF">2022-03-13T11:20:44Z</dcterms:modified>
</cp:coreProperties>
</file>